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60" r:id="rId4"/>
    <p:sldId id="730" r:id="rId5"/>
    <p:sldId id="790" r:id="rId6"/>
    <p:sldId id="791" r:id="rId7"/>
    <p:sldId id="793" r:id="rId8"/>
    <p:sldId id="794" r:id="rId9"/>
    <p:sldId id="795" r:id="rId10"/>
    <p:sldId id="796" r:id="rId11"/>
    <p:sldId id="797" r:id="rId12"/>
    <p:sldId id="731" r:id="rId13"/>
    <p:sldId id="732" r:id="rId14"/>
    <p:sldId id="733" r:id="rId15"/>
    <p:sldId id="734" r:id="rId16"/>
    <p:sldId id="735" r:id="rId17"/>
    <p:sldId id="736" r:id="rId18"/>
    <p:sldId id="737" r:id="rId19"/>
    <p:sldId id="738" r:id="rId20"/>
    <p:sldId id="739" r:id="rId21"/>
    <p:sldId id="740" r:id="rId22"/>
    <p:sldId id="741" r:id="rId23"/>
    <p:sldId id="742" r:id="rId24"/>
    <p:sldId id="743" r:id="rId25"/>
    <p:sldId id="744" r:id="rId26"/>
    <p:sldId id="745" r:id="rId27"/>
    <p:sldId id="746" r:id="rId28"/>
    <p:sldId id="747" r:id="rId29"/>
    <p:sldId id="748" r:id="rId30"/>
    <p:sldId id="274" r:id="rId31"/>
    <p:sldId id="298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usinessinsider.com/how-vint-cerf-is-trying-to-make-the-web-last-forever-2016-6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ntent_delivery_network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C6281-4D03-46D9-8178-2B4F472BD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FB672-ABF1-43BC-8DF8-E38169392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75192"/>
            <a:ext cx="4114800" cy="48542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table shows an example of the addresses and messages broadcast to request and assign an IP address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yiaddr</a:t>
            </a:r>
            <a:r>
              <a:rPr lang="en-US" dirty="0"/>
              <a:t> is the new IP address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siaddr</a:t>
            </a:r>
            <a:r>
              <a:rPr lang="en-US" dirty="0"/>
              <a:t> is the server IP address</a:t>
            </a:r>
          </a:p>
          <a:p>
            <a:pPr lvl="1"/>
            <a:r>
              <a:rPr lang="en-US" dirty="0"/>
              <a:t>The lease time is how long the IP address is valid for, in seconds: 86,400 = 24 hours</a:t>
            </a:r>
          </a:p>
          <a:p>
            <a:r>
              <a:rPr lang="en-US" dirty="0"/>
              <a:t>When the lease expires, the device can ask for the IP again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89DF9B-A254-47BC-B642-741EAFB431D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19600" y="2042160"/>
          <a:ext cx="7443153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205">
                  <a:extLst>
                    <a:ext uri="{9D8B030D-6E8A-4147-A177-3AD203B41FA5}">
                      <a16:colId xmlns:a16="http://schemas.microsoft.com/office/drawing/2014/main" val="1420954848"/>
                    </a:ext>
                  </a:extLst>
                </a:gridCol>
                <a:gridCol w="3238818">
                  <a:extLst>
                    <a:ext uri="{9D8B030D-6E8A-4147-A177-3AD203B41FA5}">
                      <a16:colId xmlns:a16="http://schemas.microsoft.com/office/drawing/2014/main" val="879443450"/>
                    </a:ext>
                  </a:extLst>
                </a:gridCol>
                <a:gridCol w="2310130">
                  <a:extLst>
                    <a:ext uri="{9D8B030D-6E8A-4147-A177-3AD203B41FA5}">
                      <a16:colId xmlns:a16="http://schemas.microsoft.com/office/drawing/2014/main" val="29598003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Message type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>
                          <a:effectLst/>
                        </a:rPr>
                        <a:t>UDP addressing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DHCP contents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852013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DHCP discover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SRC: 0.0.0.0:68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DEST: 255.255.255.255:67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op: BOOTREQUEST</a:t>
                      </a:r>
                      <a:b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xid: 42</a:t>
                      </a:r>
                      <a:b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yiaddr: 0.0.0.0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998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DHCP offer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SRC: 192.168.1.1:67</a:t>
                      </a:r>
                      <a:b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DEST: 255.255.255.255:68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op: BOOTREPLY</a:t>
                      </a:r>
                      <a:b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xid: 42</a:t>
                      </a:r>
                      <a:b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yiaddr: 192.168.1.7</a:t>
                      </a:r>
                      <a:b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siaddr: 192.168.1.1</a:t>
                      </a:r>
                      <a:b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lease time: 86400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9013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DHCP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SRC: 0.0.0.0:68</a:t>
                      </a:r>
                      <a:b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DEST: 255.255.255.255:67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op: BOOTREQUEST</a:t>
                      </a:r>
                      <a:b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xid: 43</a:t>
                      </a:r>
                      <a:b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yiaddr: 192.168.1.7</a:t>
                      </a:r>
                      <a:b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siaddr: 192.168.1.1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1412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DHCP 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SRC: 192.168.1.1:67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DEST: 255.255.255.255:68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op: BOOTREPLY</a:t>
                      </a:r>
                      <a:b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xid</a:t>
                      </a:r>
                      <a: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43</a:t>
                      </a:r>
                      <a:b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yiaddr</a:t>
                      </a:r>
                      <a: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192.168.1.7</a:t>
                      </a:r>
                      <a:b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siaddr</a:t>
                      </a:r>
                      <a: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192.168.1.1</a:t>
                      </a:r>
                      <a:b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lease time: 86400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1616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65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F5E014-B475-4639-AA02-1C57B683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B96FBE-66C5-4340-B5B1-0817ABDCFB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4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6F59A8-C7D1-4FD3-BA92-415577062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471BDA6-3A94-4137-9137-35E60C5D2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2484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ARPANET was originally designed for government and the military</a:t>
            </a:r>
          </a:p>
          <a:p>
            <a:r>
              <a:rPr lang="en-US" dirty="0"/>
              <a:t>As more people worked on it (and similar networks), they standardized the protocols and gave access to academics and businesses</a:t>
            </a:r>
          </a:p>
          <a:p>
            <a:pPr lvl="1"/>
            <a:r>
              <a:rPr lang="en-US" dirty="0"/>
              <a:t>Many people were sending and receiving e-mails as early as the 70s</a:t>
            </a:r>
          </a:p>
          <a:p>
            <a:pPr lvl="1"/>
            <a:r>
              <a:rPr lang="en-US" dirty="0"/>
              <a:t>It was opened up to the public in the mid 90s</a:t>
            </a:r>
          </a:p>
          <a:p>
            <a:r>
              <a:rPr lang="en-US" dirty="0" err="1"/>
              <a:t>Vint</a:t>
            </a:r>
            <a:r>
              <a:rPr lang="en-US" dirty="0"/>
              <a:t> Cerf first coined the term "Internet"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26" name="Picture 2" descr="How Vint Cerf is trying to make the web last forever">
            <a:extLst>
              <a:ext uri="{FF2B5EF4-FFF2-40B4-BE49-F238E27FC236}">
                <a16:creationId xmlns:a16="http://schemas.microsoft.com/office/drawing/2014/main" id="{12F9552E-3CD0-4DAB-9C6E-F0EA75AE7A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6" t="6793" r="1842"/>
          <a:stretch/>
        </p:blipFill>
        <p:spPr bwMode="auto">
          <a:xfrm>
            <a:off x="6934200" y="2362200"/>
            <a:ext cx="4949319" cy="363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A70B1C-66FC-4DEA-B190-6E8DC9A0AF5B}"/>
              </a:ext>
            </a:extLst>
          </p:cNvPr>
          <p:cNvSpPr txBox="1"/>
          <p:nvPr/>
        </p:nvSpPr>
        <p:spPr>
          <a:xfrm>
            <a:off x="6934200" y="6016823"/>
            <a:ext cx="4949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Image from </a:t>
            </a:r>
            <a:r>
              <a:rPr lang="en-US" sz="14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Business Insider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4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E5E0-96B1-4245-8949-548CA5AC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055D8-C4EB-4646-A2E9-CDD5337D3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 we have emphasized several times, one of the big differences between single-machine IPC and networked IPC is reliability</a:t>
            </a:r>
          </a:p>
          <a:p>
            <a:r>
              <a:rPr lang="en-US" dirty="0"/>
              <a:t>In single-machine IPC, processes could check the OS for error codes if communication goes wrong</a:t>
            </a:r>
          </a:p>
          <a:p>
            <a:r>
              <a:rPr lang="en-US" dirty="0"/>
              <a:t>Over a network, there's no OS</a:t>
            </a:r>
          </a:p>
          <a:p>
            <a:pPr lvl="1"/>
            <a:r>
              <a:rPr lang="en-US" dirty="0"/>
              <a:t>We have no way of knowing why a message wasn't received</a:t>
            </a:r>
          </a:p>
          <a:p>
            <a:r>
              <a:rPr lang="en-US" dirty="0"/>
              <a:t>Writing networked applications means making a choice:</a:t>
            </a:r>
          </a:p>
          <a:p>
            <a:pPr lvl="1"/>
            <a:r>
              <a:rPr lang="en-US" dirty="0"/>
              <a:t>Rely on a lower layer to handle the problem (usually by automatically error checking and re-sending packets)</a:t>
            </a:r>
          </a:p>
          <a:p>
            <a:pPr lvl="1"/>
            <a:r>
              <a:rPr lang="en-US" dirty="0"/>
              <a:t>Take responsibility for errors at the application layer (by re-sending, showing an error message, or allowing quality to degrade)</a:t>
            </a:r>
          </a:p>
        </p:txBody>
      </p:sp>
    </p:spTree>
    <p:extLst>
      <p:ext uri="{BB962C8B-B14F-4D97-AF65-F5344CB8AC3E}">
        <p14:creationId xmlns:p14="http://schemas.microsoft.com/office/powerpoint/2010/main" val="303693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E85CF-5FA4-409D-8B4E-ED38B6F5F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deeper dive into the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44BE4-C3D5-474A-BB0F-0F8F3C0A3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better understand the choices we have as developers, we're going to look more deeply at the layers:</a:t>
            </a:r>
          </a:p>
          <a:p>
            <a:pPr lvl="1"/>
            <a:r>
              <a:rPr lang="en-US" dirty="0"/>
              <a:t>Application</a:t>
            </a:r>
          </a:p>
          <a:p>
            <a:pPr lvl="1"/>
            <a:r>
              <a:rPr lang="en-US" dirty="0"/>
              <a:t>Transport</a:t>
            </a:r>
          </a:p>
          <a:p>
            <a:pPr lvl="1"/>
            <a:r>
              <a:rPr lang="en-US" dirty="0"/>
              <a:t>Internet</a:t>
            </a:r>
          </a:p>
          <a:p>
            <a:pPr lvl="1"/>
            <a:r>
              <a:rPr lang="en-US" dirty="0"/>
              <a:t>Link</a:t>
            </a:r>
          </a:p>
          <a:p>
            <a:pPr lvl="1"/>
            <a:r>
              <a:rPr lang="en-US" dirty="0"/>
              <a:t>Physical</a:t>
            </a:r>
          </a:p>
        </p:txBody>
      </p:sp>
    </p:spTree>
    <p:extLst>
      <p:ext uri="{BB962C8B-B14F-4D97-AF65-F5344CB8AC3E}">
        <p14:creationId xmlns:p14="http://schemas.microsoft.com/office/powerpoint/2010/main" val="398067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F5E014-B475-4639-AA02-1C57B683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Layer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B96FBE-66C5-4340-B5B1-0817ABDCFB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89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AE9A-F841-4A41-8E9B-228545216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Peer-to-peer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5EA79-3EAC-477D-911F-249F87A53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have already given examples of client-server applications</a:t>
            </a:r>
          </a:p>
          <a:p>
            <a:pPr lvl="1"/>
            <a:r>
              <a:rPr lang="en-US" dirty="0"/>
              <a:t>HTTP</a:t>
            </a:r>
          </a:p>
          <a:p>
            <a:pPr lvl="1"/>
            <a:r>
              <a:rPr lang="en-US" dirty="0"/>
              <a:t>DNS</a:t>
            </a:r>
          </a:p>
          <a:p>
            <a:r>
              <a:rPr lang="en-US" dirty="0"/>
              <a:t>Although some client-server interactions are much more complicated, many of the same principles will apply</a:t>
            </a:r>
          </a:p>
          <a:p>
            <a:r>
              <a:rPr lang="en-US" b="1" dirty="0"/>
              <a:t>Peer-to-peer applications</a:t>
            </a:r>
            <a:r>
              <a:rPr lang="en-US" dirty="0"/>
              <a:t> (</a:t>
            </a:r>
            <a:r>
              <a:rPr lang="en-US" b="1" dirty="0"/>
              <a:t>P2P</a:t>
            </a:r>
            <a:r>
              <a:rPr lang="en-US" dirty="0"/>
              <a:t>) are the other major, application-layer approach</a:t>
            </a:r>
          </a:p>
          <a:p>
            <a:pPr lvl="1"/>
            <a:r>
              <a:rPr lang="en-US" dirty="0"/>
              <a:t>Every host is potentially a client and a server</a:t>
            </a:r>
          </a:p>
          <a:p>
            <a:pPr lvl="1"/>
            <a:r>
              <a:rPr lang="en-US" dirty="0"/>
              <a:t>Communicating with peers is more complex because there isn't a single server to keep track of</a:t>
            </a:r>
          </a:p>
          <a:p>
            <a:r>
              <a:rPr lang="en-US" dirty="0"/>
              <a:t>In many situations, P2P applications can provide better performance than client-server when the number of hosts is large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9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1596-5834-4CB3-A83B-EDDB9E0AC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P2P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5BF94-D9E2-42A5-9D06-83A52E134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7394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P2P has a historic association with illegal file sharing, but P2P architectures are used for many different kinds of applications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80F09A-DA53-4304-85DA-DF8ADCFC4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017597"/>
              </p:ext>
            </p:extLst>
          </p:nvPr>
        </p:nvGraphicFramePr>
        <p:xfrm>
          <a:off x="190500" y="2514600"/>
          <a:ext cx="11811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350702316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669210612"/>
                    </a:ext>
                  </a:extLst>
                </a:gridCol>
                <a:gridCol w="6896100">
                  <a:extLst>
                    <a:ext uri="{9D8B030D-6E8A-4147-A177-3AD203B41FA5}">
                      <a16:colId xmlns:a16="http://schemas.microsoft.com/office/drawing/2014/main" val="4036299974"/>
                    </a:ext>
                  </a:extLst>
                </a:gridCol>
              </a:tblGrid>
              <a:tr h="261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dirty="0">
                          <a:effectLst/>
                          <a:latin typeface="+mn-lt"/>
                        </a:rPr>
                        <a:t>Application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>
                          <a:effectLst/>
                          <a:latin typeface="+mn-lt"/>
                        </a:rPr>
                        <a:t>Service Description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dirty="0">
                          <a:effectLst/>
                          <a:latin typeface="+mn-lt"/>
                        </a:rPr>
                        <a:t>Examples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956350572"/>
                  </a:ext>
                </a:extLst>
              </a:tr>
              <a:tr h="10672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dirty="0">
                          <a:effectLst/>
                          <a:latin typeface="+mn-lt"/>
                        </a:rPr>
                        <a:t>Content Distribution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+mn-lt"/>
                        </a:rPr>
                        <a:t>Scalable approaches to sharing data across the 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File storage and sharing: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Gnutella, BitTorrent, </a:t>
                      </a:r>
                      <a:r>
                        <a:rPr lang="en-US" sz="2000" dirty="0" err="1">
                          <a:effectLst/>
                          <a:latin typeface="+mn-lt"/>
                        </a:rPr>
                        <a:t>InterPlanetary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File System (IPFS)</a:t>
                      </a: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Content delivery networks (CDNs):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Akamai, Limelight</a:t>
                      </a: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Streaming media: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Spotify (originally), </a:t>
                      </a:r>
                      <a:r>
                        <a:rPr lang="en-US" sz="2000" dirty="0" err="1">
                          <a:effectLst/>
                          <a:latin typeface="+mn-lt"/>
                        </a:rPr>
                        <a:t>Sonos</a:t>
                      </a:r>
                      <a:endParaRPr lang="en-US" sz="2000" dirty="0">
                        <a:effectLst/>
                        <a:latin typeface="+mn-lt"/>
                      </a:endParaRP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Software update distribution: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Linux, World of Warcraft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2243196"/>
                  </a:ext>
                </a:extLst>
              </a:tr>
              <a:tr h="6645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dirty="0">
                          <a:effectLst/>
                          <a:latin typeface="+mn-lt"/>
                        </a:rPr>
                        <a:t>Distributed Computing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+mn-lt"/>
                        </a:rPr>
                        <a:t>Delegating work for an application across many computers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Privacy and censorship resistance: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Tor, Freenet</a:t>
                      </a: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Cryptocurrency: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Bitcoin</a:t>
                      </a: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Botnets and malware: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Storm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9616057"/>
                  </a:ext>
                </a:extLst>
              </a:tr>
              <a:tr h="4631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>
                          <a:effectLst/>
                          <a:latin typeface="+mn-lt"/>
                        </a:rPr>
                        <a:t>Collaboration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+mn-lt"/>
                        </a:rPr>
                        <a:t>Providing real-time human communication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Voice Over IP (VOIP): 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Skype (originally)</a:t>
                      </a:r>
                    </a:p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Instant Messaging: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Tox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878585"/>
                  </a:ext>
                </a:extLst>
              </a:tr>
              <a:tr h="2617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dirty="0">
                          <a:effectLst/>
                          <a:latin typeface="+mn-lt"/>
                        </a:rPr>
                        <a:t>Platforms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+mn-lt"/>
                        </a:rPr>
                        <a:t>Building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fontAlgn="t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dirty="0">
                          <a:effectLst/>
                          <a:latin typeface="+mn-lt"/>
                        </a:rPr>
                        <a:t>Java:</a:t>
                      </a:r>
                      <a:r>
                        <a:rPr lang="en-US" sz="2000" dirty="0">
                          <a:effectLst/>
                          <a:latin typeface="+mn-lt"/>
                        </a:rPr>
                        <a:t> JXTA (obsolete)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898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741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53B7E-1DAC-4559-87CB-5A5BA6CD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delivery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E5F89-E922-4445-BFE7-5B0090EDA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86106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Normally, there's a single server for a webpage</a:t>
            </a:r>
          </a:p>
          <a:p>
            <a:r>
              <a:rPr lang="en-US" dirty="0"/>
              <a:t>What if that webpage has content that millions of people from all over the country want to view?</a:t>
            </a:r>
          </a:p>
          <a:p>
            <a:pPr lvl="1"/>
            <a:r>
              <a:rPr lang="en-US" dirty="0"/>
              <a:t>The load on the server will be huge</a:t>
            </a:r>
          </a:p>
          <a:p>
            <a:pPr lvl="1"/>
            <a:r>
              <a:rPr lang="en-US" dirty="0"/>
              <a:t>Getting the webpage will be slow, or the server could crash</a:t>
            </a:r>
          </a:p>
          <a:p>
            <a:r>
              <a:rPr lang="en-US" dirty="0"/>
              <a:t>Content delivery networks (CDNs) provide caches of webpages</a:t>
            </a:r>
          </a:p>
          <a:p>
            <a:r>
              <a:rPr lang="en-US" dirty="0"/>
              <a:t>People trying to view a webpage will be redirected to a physically close mirror</a:t>
            </a:r>
          </a:p>
          <a:p>
            <a:r>
              <a:rPr lang="en-US" dirty="0"/>
              <a:t>Big companies like Google, Amazon, and Netflix have their own CDN services</a:t>
            </a:r>
          </a:p>
          <a:p>
            <a:r>
              <a:rPr lang="en-US" dirty="0"/>
              <a:t>Less well-known companies like Akamai provide CDN services to others</a:t>
            </a:r>
          </a:p>
        </p:txBody>
      </p:sp>
      <p:pic>
        <p:nvPicPr>
          <p:cNvPr id="2050" name="Picture 2" descr="https://upload.wikimedia.org/wikipedia/commons/f/f9/NCDN_-_CDN.png">
            <a:extLst>
              <a:ext uri="{FF2B5EF4-FFF2-40B4-BE49-F238E27FC236}">
                <a16:creationId xmlns:a16="http://schemas.microsoft.com/office/drawing/2014/main" id="{52FC009F-84E3-4C84-A52D-8044211301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00"/>
          <a:stretch/>
        </p:blipFill>
        <p:spPr bwMode="auto">
          <a:xfrm>
            <a:off x="9448800" y="4057233"/>
            <a:ext cx="2725995" cy="246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commons/f/f9/NCDN_-_CDN.png">
            <a:extLst>
              <a:ext uri="{FF2B5EF4-FFF2-40B4-BE49-F238E27FC236}">
                <a16:creationId xmlns:a16="http://schemas.microsoft.com/office/drawing/2014/main" id="{0E41752F-56C5-4AE3-965C-E54B2B6273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00"/>
          <a:stretch/>
        </p:blipFill>
        <p:spPr bwMode="auto">
          <a:xfrm>
            <a:off x="9448801" y="1549300"/>
            <a:ext cx="2725995" cy="246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322E980-C1AE-4418-9369-DAD04AE04B2E}"/>
              </a:ext>
            </a:extLst>
          </p:cNvPr>
          <p:cNvSpPr/>
          <p:nvPr/>
        </p:nvSpPr>
        <p:spPr>
          <a:xfrm>
            <a:off x="9786420" y="6519446"/>
            <a:ext cx="20507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Image from </a:t>
            </a:r>
            <a:r>
              <a:rPr lang="en-US" sz="16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Wikipedia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1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0EB5-766E-475B-BA73-817CC083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Overlay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71430-A38B-4BDF-8D1C-5BBA10AD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775192"/>
            <a:ext cx="5502884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P2P hosts are fundamentally connected by the Internet</a:t>
            </a:r>
          </a:p>
          <a:p>
            <a:r>
              <a:rPr lang="en-US" dirty="0"/>
              <a:t>However, they view their connections inside the P2P network as an </a:t>
            </a:r>
            <a:r>
              <a:rPr lang="en-US" b="1" dirty="0"/>
              <a:t>overlay network</a:t>
            </a:r>
            <a:r>
              <a:rPr lang="en-US" dirty="0"/>
              <a:t>, connections to other P2P hosts</a:t>
            </a:r>
          </a:p>
          <a:p>
            <a:r>
              <a:rPr lang="en-US" dirty="0"/>
              <a:t>Thus, socket connections are made to P2P neighbors who forward messages on to other neighbors</a:t>
            </a:r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34077349-6407-4DF2-96EF-09B82E53E659}"/>
              </a:ext>
            </a:extLst>
          </p:cNvPr>
          <p:cNvSpPr/>
          <p:nvPr/>
        </p:nvSpPr>
        <p:spPr>
          <a:xfrm>
            <a:off x="10495049" y="2883754"/>
            <a:ext cx="1025528" cy="569738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95D7EB09-834F-43C3-B649-95EDC56D5C0B}"/>
              </a:ext>
            </a:extLst>
          </p:cNvPr>
          <p:cNvSpPr/>
          <p:nvPr/>
        </p:nvSpPr>
        <p:spPr>
          <a:xfrm>
            <a:off x="7277536" y="4018109"/>
            <a:ext cx="1025528" cy="569738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483BB8AB-118D-4651-B5DE-CDD19D54D38B}"/>
              </a:ext>
            </a:extLst>
          </p:cNvPr>
          <p:cNvSpPr/>
          <p:nvPr/>
        </p:nvSpPr>
        <p:spPr>
          <a:xfrm>
            <a:off x="8877415" y="4787309"/>
            <a:ext cx="1025528" cy="569738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1489F1A9-C689-4F64-BCDA-F70E0C3F736E}"/>
              </a:ext>
            </a:extLst>
          </p:cNvPr>
          <p:cNvSpPr/>
          <p:nvPr/>
        </p:nvSpPr>
        <p:spPr>
          <a:xfrm>
            <a:off x="8896960" y="3290880"/>
            <a:ext cx="1025528" cy="569738"/>
          </a:xfrm>
          <a:prstGeom prst="cub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03042FD-CD67-4967-8DF4-927E7D549477}"/>
              </a:ext>
            </a:extLst>
          </p:cNvPr>
          <p:cNvCxnSpPr>
            <a:cxnSpLocks/>
            <a:endCxn id="11" idx="3"/>
          </p:cNvCxnSpPr>
          <p:nvPr/>
        </p:nvCxnSpPr>
        <p:spPr>
          <a:xfrm flipV="1">
            <a:off x="7443780" y="4587847"/>
            <a:ext cx="275303" cy="1339473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9A45CE3-6787-4823-A7CA-9BDC80CFB4A4}"/>
              </a:ext>
            </a:extLst>
          </p:cNvPr>
          <p:cNvCxnSpPr>
            <a:cxnSpLocks/>
            <a:stCxn id="11" idx="1"/>
            <a:endCxn id="53" idx="3"/>
          </p:cNvCxnSpPr>
          <p:nvPr/>
        </p:nvCxnSpPr>
        <p:spPr>
          <a:xfrm flipH="1" flipV="1">
            <a:off x="7520199" y="3102479"/>
            <a:ext cx="198884" cy="1058065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AC9571-AFA2-4B47-ACAD-86452CDB0C7F}"/>
              </a:ext>
            </a:extLst>
          </p:cNvPr>
          <p:cNvCxnSpPr>
            <a:cxnSpLocks/>
            <a:stCxn id="12" idx="1"/>
            <a:endCxn id="13" idx="3"/>
          </p:cNvCxnSpPr>
          <p:nvPr/>
        </p:nvCxnSpPr>
        <p:spPr>
          <a:xfrm flipV="1">
            <a:off x="9318962" y="3860618"/>
            <a:ext cx="19545" cy="1069126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be 17">
            <a:extLst>
              <a:ext uri="{FF2B5EF4-FFF2-40B4-BE49-F238E27FC236}">
                <a16:creationId xmlns:a16="http://schemas.microsoft.com/office/drawing/2014/main" id="{32532112-B77A-48B8-BD2F-B7D06C672430}"/>
              </a:ext>
            </a:extLst>
          </p:cNvPr>
          <p:cNvSpPr/>
          <p:nvPr/>
        </p:nvSpPr>
        <p:spPr>
          <a:xfrm>
            <a:off x="10285471" y="4110815"/>
            <a:ext cx="1025528" cy="569738"/>
          </a:xfrm>
          <a:prstGeom prst="cub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01E678F-ADB5-4419-A9A6-FB637BDBAC05}"/>
              </a:ext>
            </a:extLst>
          </p:cNvPr>
          <p:cNvCxnSpPr>
            <a:cxnSpLocks/>
            <a:stCxn id="12" idx="2"/>
            <a:endCxn id="11" idx="4"/>
          </p:cNvCxnSpPr>
          <p:nvPr/>
        </p:nvCxnSpPr>
        <p:spPr>
          <a:xfrm flipH="1" flipV="1">
            <a:off x="8160630" y="4374195"/>
            <a:ext cx="716785" cy="76920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5624CD8-82D1-4F5C-8A37-93DC91C83448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7793677" y="3646966"/>
            <a:ext cx="1103283" cy="519238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CCDD373-450C-4F16-B405-757B34B935AF}"/>
              </a:ext>
            </a:extLst>
          </p:cNvPr>
          <p:cNvGrpSpPr/>
          <p:nvPr/>
        </p:nvGrpSpPr>
        <p:grpSpPr>
          <a:xfrm>
            <a:off x="5798661" y="1594320"/>
            <a:ext cx="914400" cy="914400"/>
            <a:chOff x="7139781" y="1617846"/>
            <a:chExt cx="914400" cy="914400"/>
          </a:xfrm>
        </p:grpSpPr>
        <p:pic>
          <p:nvPicPr>
            <p:cNvPr id="7" name="Graphic 6" descr="Laptop">
              <a:extLst>
                <a:ext uri="{FF2B5EF4-FFF2-40B4-BE49-F238E27FC236}">
                  <a16:creationId xmlns:a16="http://schemas.microsoft.com/office/drawing/2014/main" id="{7A60305A-2E60-4310-8363-99DA56171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1E8EDAC-BD8A-4903-B9BF-B24F5ACAD422}"/>
                </a:ext>
              </a:extLst>
            </p:cNvPr>
            <p:cNvSpPr txBox="1"/>
            <p:nvPr/>
          </p:nvSpPr>
          <p:spPr>
            <a:xfrm>
              <a:off x="7428505" y="1828731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A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3D85768-9221-4C16-87A4-216F570E78A7}"/>
              </a:ext>
            </a:extLst>
          </p:cNvPr>
          <p:cNvGrpSpPr/>
          <p:nvPr/>
        </p:nvGrpSpPr>
        <p:grpSpPr>
          <a:xfrm>
            <a:off x="5787934" y="2873275"/>
            <a:ext cx="914400" cy="914400"/>
            <a:chOff x="7139781" y="1617846"/>
            <a:chExt cx="914400" cy="914400"/>
          </a:xfrm>
        </p:grpSpPr>
        <p:pic>
          <p:nvPicPr>
            <p:cNvPr id="32" name="Graphic 31" descr="Laptop">
              <a:extLst>
                <a:ext uri="{FF2B5EF4-FFF2-40B4-BE49-F238E27FC236}">
                  <a16:creationId xmlns:a16="http://schemas.microsoft.com/office/drawing/2014/main" id="{0F8D2B5D-AFAF-4D21-8377-5E5728A75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7775A24-D388-47B3-B065-CAC68A284320}"/>
                </a:ext>
              </a:extLst>
            </p:cNvPr>
            <p:cNvSpPr txBox="1"/>
            <p:nvPr/>
          </p:nvSpPr>
          <p:spPr>
            <a:xfrm>
              <a:off x="7428505" y="1828731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B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7A9E1C5-A44F-4BFA-8E45-22B11FF090B8}"/>
              </a:ext>
            </a:extLst>
          </p:cNvPr>
          <p:cNvGrpSpPr/>
          <p:nvPr/>
        </p:nvGrpSpPr>
        <p:grpSpPr>
          <a:xfrm>
            <a:off x="9299676" y="1649430"/>
            <a:ext cx="914400" cy="914400"/>
            <a:chOff x="7139781" y="1617846"/>
            <a:chExt cx="914400" cy="914400"/>
          </a:xfrm>
        </p:grpSpPr>
        <p:pic>
          <p:nvPicPr>
            <p:cNvPr id="35" name="Graphic 34" descr="Laptop">
              <a:extLst>
                <a:ext uri="{FF2B5EF4-FFF2-40B4-BE49-F238E27FC236}">
                  <a16:creationId xmlns:a16="http://schemas.microsoft.com/office/drawing/2014/main" id="{C9B1AB2F-A971-44C7-AFBE-68B05A3BAC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DD2AF0E-B576-4965-B159-7C582F72EBF5}"/>
                </a:ext>
              </a:extLst>
            </p:cNvPr>
            <p:cNvSpPr txBox="1"/>
            <p:nvPr/>
          </p:nvSpPr>
          <p:spPr>
            <a:xfrm>
              <a:off x="7428505" y="182873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C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A0FF1E7-43CD-4520-B9E3-9BCD414D2CDF}"/>
              </a:ext>
            </a:extLst>
          </p:cNvPr>
          <p:cNvGrpSpPr/>
          <p:nvPr/>
        </p:nvGrpSpPr>
        <p:grpSpPr>
          <a:xfrm>
            <a:off x="10954429" y="1653612"/>
            <a:ext cx="914400" cy="914400"/>
            <a:chOff x="7139781" y="1617846"/>
            <a:chExt cx="914400" cy="914400"/>
          </a:xfrm>
        </p:grpSpPr>
        <p:pic>
          <p:nvPicPr>
            <p:cNvPr id="38" name="Graphic 37" descr="Laptop">
              <a:extLst>
                <a:ext uri="{FF2B5EF4-FFF2-40B4-BE49-F238E27FC236}">
                  <a16:creationId xmlns:a16="http://schemas.microsoft.com/office/drawing/2014/main" id="{D7506078-F7F1-4C1D-8E8F-A53E3012FC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E5B0C41-2F6F-4555-9B68-98951AB221CD}"/>
                </a:ext>
              </a:extLst>
            </p:cNvPr>
            <p:cNvSpPr txBox="1"/>
            <p:nvPr/>
          </p:nvSpPr>
          <p:spPr>
            <a:xfrm>
              <a:off x="7428505" y="1828731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D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8F2F423-6386-48F7-BC9E-4E66372F52EB}"/>
              </a:ext>
            </a:extLst>
          </p:cNvPr>
          <p:cNvGrpSpPr/>
          <p:nvPr/>
        </p:nvGrpSpPr>
        <p:grpSpPr>
          <a:xfrm>
            <a:off x="6986580" y="5772175"/>
            <a:ext cx="914400" cy="914400"/>
            <a:chOff x="7139781" y="1617846"/>
            <a:chExt cx="914400" cy="914400"/>
          </a:xfrm>
        </p:grpSpPr>
        <p:pic>
          <p:nvPicPr>
            <p:cNvPr id="41" name="Graphic 40" descr="Laptop">
              <a:extLst>
                <a:ext uri="{FF2B5EF4-FFF2-40B4-BE49-F238E27FC236}">
                  <a16:creationId xmlns:a16="http://schemas.microsoft.com/office/drawing/2014/main" id="{4053B8C8-4AD5-49E3-B3EE-BBFB682F5A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8BF244D-65C4-4450-848E-FB651D7D85D0}"/>
                </a:ext>
              </a:extLst>
            </p:cNvPr>
            <p:cNvSpPr txBox="1"/>
            <p:nvPr/>
          </p:nvSpPr>
          <p:spPr>
            <a:xfrm>
              <a:off x="7428505" y="1828731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E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EBDB573-E52A-4B5E-BD7A-66EC34A728F1}"/>
              </a:ext>
            </a:extLst>
          </p:cNvPr>
          <p:cNvGrpSpPr/>
          <p:nvPr/>
        </p:nvGrpSpPr>
        <p:grpSpPr>
          <a:xfrm>
            <a:off x="9399577" y="5833824"/>
            <a:ext cx="914400" cy="914400"/>
            <a:chOff x="7139781" y="1617846"/>
            <a:chExt cx="914400" cy="914400"/>
          </a:xfrm>
        </p:grpSpPr>
        <p:pic>
          <p:nvPicPr>
            <p:cNvPr id="44" name="Graphic 43" descr="Laptop">
              <a:extLst>
                <a:ext uri="{FF2B5EF4-FFF2-40B4-BE49-F238E27FC236}">
                  <a16:creationId xmlns:a16="http://schemas.microsoft.com/office/drawing/2014/main" id="{AD80F8B3-162E-468C-9500-3FB7EF513E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40370E-3152-4CB6-9D65-FEE2FF407A61}"/>
                </a:ext>
              </a:extLst>
            </p:cNvPr>
            <p:cNvSpPr txBox="1"/>
            <p:nvPr/>
          </p:nvSpPr>
          <p:spPr>
            <a:xfrm>
              <a:off x="7428505" y="1828731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F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28357AE-CF49-4E82-8F1B-25BC10942EB0}"/>
              </a:ext>
            </a:extLst>
          </p:cNvPr>
          <p:cNvGrpSpPr/>
          <p:nvPr/>
        </p:nvGrpSpPr>
        <p:grpSpPr>
          <a:xfrm>
            <a:off x="11081595" y="5272211"/>
            <a:ext cx="914400" cy="914400"/>
            <a:chOff x="7139781" y="1617846"/>
            <a:chExt cx="914400" cy="914400"/>
          </a:xfrm>
        </p:grpSpPr>
        <p:pic>
          <p:nvPicPr>
            <p:cNvPr id="47" name="Graphic 46" descr="Laptop">
              <a:extLst>
                <a:ext uri="{FF2B5EF4-FFF2-40B4-BE49-F238E27FC236}">
                  <a16:creationId xmlns:a16="http://schemas.microsoft.com/office/drawing/2014/main" id="{67730605-D173-4AC2-B16D-0E3E0BDB0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DFC367C-4C55-46B8-8770-42DF4FA2D8CE}"/>
                </a:ext>
              </a:extLst>
            </p:cNvPr>
            <p:cNvSpPr txBox="1"/>
            <p:nvPr/>
          </p:nvSpPr>
          <p:spPr>
            <a:xfrm>
              <a:off x="7428505" y="1828731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G</a:t>
              </a:r>
            </a:p>
          </p:txBody>
        </p:sp>
      </p:grpSp>
      <p:sp>
        <p:nvSpPr>
          <p:cNvPr id="53" name="Cube 52">
            <a:extLst>
              <a:ext uri="{FF2B5EF4-FFF2-40B4-BE49-F238E27FC236}">
                <a16:creationId xmlns:a16="http://schemas.microsoft.com/office/drawing/2014/main" id="{B67457EB-AE0A-435D-BDBD-9A0AC92444ED}"/>
              </a:ext>
            </a:extLst>
          </p:cNvPr>
          <p:cNvSpPr/>
          <p:nvPr/>
        </p:nvSpPr>
        <p:spPr>
          <a:xfrm>
            <a:off x="7078652" y="2532741"/>
            <a:ext cx="1025528" cy="569738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13E15E9-B0F1-4556-9017-8E3D2065C57C}"/>
              </a:ext>
            </a:extLst>
          </p:cNvPr>
          <p:cNvCxnSpPr>
            <a:cxnSpLocks/>
            <a:stCxn id="7" idx="3"/>
            <a:endCxn id="53" idx="1"/>
          </p:cNvCxnSpPr>
          <p:nvPr/>
        </p:nvCxnSpPr>
        <p:spPr>
          <a:xfrm>
            <a:off x="6713061" y="2051520"/>
            <a:ext cx="807138" cy="623656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A232ED-F85D-4905-BD1E-2086D27FB434}"/>
              </a:ext>
            </a:extLst>
          </p:cNvPr>
          <p:cNvCxnSpPr>
            <a:cxnSpLocks/>
            <a:stCxn id="32" idx="3"/>
            <a:endCxn id="53" idx="3"/>
          </p:cNvCxnSpPr>
          <p:nvPr/>
        </p:nvCxnSpPr>
        <p:spPr>
          <a:xfrm flipV="1">
            <a:off x="6702334" y="3102479"/>
            <a:ext cx="817865" cy="227996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D3B07F4-D60A-422E-BAB2-EC08057C9422}"/>
              </a:ext>
            </a:extLst>
          </p:cNvPr>
          <p:cNvCxnSpPr>
            <a:cxnSpLocks/>
            <a:endCxn id="13" idx="4"/>
          </p:cNvCxnSpPr>
          <p:nvPr/>
        </p:nvCxnSpPr>
        <p:spPr>
          <a:xfrm flipH="1" flipV="1">
            <a:off x="9780054" y="3646966"/>
            <a:ext cx="586600" cy="663566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FC812DC-F169-42BB-9369-6B3D167E58CB}"/>
              </a:ext>
            </a:extLst>
          </p:cNvPr>
          <p:cNvCxnSpPr>
            <a:cxnSpLocks/>
          </p:cNvCxnSpPr>
          <p:nvPr/>
        </p:nvCxnSpPr>
        <p:spPr>
          <a:xfrm flipH="1" flipV="1">
            <a:off x="11100365" y="4587847"/>
            <a:ext cx="482035" cy="875957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BDC12F7-6BB1-4FB5-AB73-E13D9977048B}"/>
              </a:ext>
            </a:extLst>
          </p:cNvPr>
          <p:cNvCxnSpPr>
            <a:cxnSpLocks/>
            <a:stCxn id="45" idx="0"/>
            <a:endCxn id="12" idx="3"/>
          </p:cNvCxnSpPr>
          <p:nvPr/>
        </p:nvCxnSpPr>
        <p:spPr>
          <a:xfrm flipH="1" flipV="1">
            <a:off x="9318962" y="5357047"/>
            <a:ext cx="521785" cy="687662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C6BB5C7-21D6-4F2B-89C9-3F24AE6B1066}"/>
              </a:ext>
            </a:extLst>
          </p:cNvPr>
          <p:cNvCxnSpPr>
            <a:cxnSpLocks/>
            <a:stCxn id="18" idx="1"/>
            <a:endCxn id="9" idx="3"/>
          </p:cNvCxnSpPr>
          <p:nvPr/>
        </p:nvCxnSpPr>
        <p:spPr>
          <a:xfrm flipV="1">
            <a:off x="10727018" y="3453492"/>
            <a:ext cx="209578" cy="799758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F14DD96F-9379-4244-8E56-D8815867D8E5}"/>
              </a:ext>
            </a:extLst>
          </p:cNvPr>
          <p:cNvCxnSpPr>
            <a:cxnSpLocks/>
          </p:cNvCxnSpPr>
          <p:nvPr/>
        </p:nvCxnSpPr>
        <p:spPr>
          <a:xfrm flipH="1" flipV="1">
            <a:off x="9911069" y="2397174"/>
            <a:ext cx="969077" cy="534294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D1268AB-F707-45E1-AC73-25EC8E712E43}"/>
              </a:ext>
            </a:extLst>
          </p:cNvPr>
          <p:cNvCxnSpPr>
            <a:cxnSpLocks/>
            <a:stCxn id="9" idx="1"/>
          </p:cNvCxnSpPr>
          <p:nvPr/>
        </p:nvCxnSpPr>
        <p:spPr>
          <a:xfrm flipV="1">
            <a:off x="10936596" y="2417059"/>
            <a:ext cx="505417" cy="60913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or: Curved 105">
            <a:extLst>
              <a:ext uri="{FF2B5EF4-FFF2-40B4-BE49-F238E27FC236}">
                <a16:creationId xmlns:a16="http://schemas.microsoft.com/office/drawing/2014/main" id="{ACBA1834-3879-490B-B0DB-9F235BC6E341}"/>
              </a:ext>
            </a:extLst>
          </p:cNvPr>
          <p:cNvCxnSpPr>
            <a:cxnSpLocks/>
            <a:stCxn id="41" idx="3"/>
            <a:endCxn id="35" idx="2"/>
          </p:cNvCxnSpPr>
          <p:nvPr/>
        </p:nvCxnSpPr>
        <p:spPr>
          <a:xfrm flipV="1">
            <a:off x="7900980" y="2563830"/>
            <a:ext cx="1855896" cy="3665545"/>
          </a:xfrm>
          <a:prstGeom prst="curvedConnector2">
            <a:avLst/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9" name="Connector: Curved 108">
            <a:extLst>
              <a:ext uri="{FF2B5EF4-FFF2-40B4-BE49-F238E27FC236}">
                <a16:creationId xmlns:a16="http://schemas.microsoft.com/office/drawing/2014/main" id="{454BD2BE-4ED1-4076-A5CE-AB76C3E5DEDA}"/>
              </a:ext>
            </a:extLst>
          </p:cNvPr>
          <p:cNvCxnSpPr>
            <a:cxnSpLocks/>
            <a:stCxn id="38" idx="0"/>
            <a:endCxn id="7" idx="0"/>
          </p:cNvCxnSpPr>
          <p:nvPr/>
        </p:nvCxnSpPr>
        <p:spPr>
          <a:xfrm rot="16200000" flipV="1">
            <a:off x="8804099" y="-953918"/>
            <a:ext cx="59292" cy="5155768"/>
          </a:xfrm>
          <a:prstGeom prst="curvedConnector3">
            <a:avLst>
              <a:gd name="adj1" fmla="val 862531"/>
            </a:avLst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3" name="Connector: Curved 112">
            <a:extLst>
              <a:ext uri="{FF2B5EF4-FFF2-40B4-BE49-F238E27FC236}">
                <a16:creationId xmlns:a16="http://schemas.microsoft.com/office/drawing/2014/main" id="{0CE909B4-8D45-460A-BD8B-684C4E7A92EF}"/>
              </a:ext>
            </a:extLst>
          </p:cNvPr>
          <p:cNvCxnSpPr>
            <a:cxnSpLocks/>
            <a:stCxn id="7" idx="3"/>
            <a:endCxn id="35" idx="1"/>
          </p:cNvCxnSpPr>
          <p:nvPr/>
        </p:nvCxnSpPr>
        <p:spPr>
          <a:xfrm>
            <a:off x="6713061" y="2051520"/>
            <a:ext cx="2586615" cy="55110"/>
          </a:xfrm>
          <a:prstGeom prst="straightConnector1">
            <a:avLst/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6" name="Connector: Curved 115">
            <a:extLst>
              <a:ext uri="{FF2B5EF4-FFF2-40B4-BE49-F238E27FC236}">
                <a16:creationId xmlns:a16="http://schemas.microsoft.com/office/drawing/2014/main" id="{F7A4B592-4580-4AAA-886D-5E886E95B974}"/>
              </a:ext>
            </a:extLst>
          </p:cNvPr>
          <p:cNvCxnSpPr>
            <a:cxnSpLocks/>
            <a:stCxn id="41" idx="1"/>
            <a:endCxn id="32" idx="2"/>
          </p:cNvCxnSpPr>
          <p:nvPr/>
        </p:nvCxnSpPr>
        <p:spPr>
          <a:xfrm rot="10800000">
            <a:off x="6245134" y="3787675"/>
            <a:ext cx="741446" cy="2441700"/>
          </a:xfrm>
          <a:prstGeom prst="curvedConnector2">
            <a:avLst/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9" name="Connector: Curved 118">
            <a:extLst>
              <a:ext uri="{FF2B5EF4-FFF2-40B4-BE49-F238E27FC236}">
                <a16:creationId xmlns:a16="http://schemas.microsoft.com/office/drawing/2014/main" id="{7B94377F-D835-45BE-9D1D-726C268E2D21}"/>
              </a:ext>
            </a:extLst>
          </p:cNvPr>
          <p:cNvCxnSpPr>
            <a:cxnSpLocks/>
            <a:stCxn id="41" idx="3"/>
            <a:endCxn id="47" idx="1"/>
          </p:cNvCxnSpPr>
          <p:nvPr/>
        </p:nvCxnSpPr>
        <p:spPr>
          <a:xfrm flipV="1">
            <a:off x="7900980" y="5729411"/>
            <a:ext cx="3180615" cy="499964"/>
          </a:xfrm>
          <a:prstGeom prst="straightConnector1">
            <a:avLst/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3" name="Connector: Curved 122">
            <a:extLst>
              <a:ext uri="{FF2B5EF4-FFF2-40B4-BE49-F238E27FC236}">
                <a16:creationId xmlns:a16="http://schemas.microsoft.com/office/drawing/2014/main" id="{A29EE656-31A3-4AAF-8AFE-CDD4223023A6}"/>
              </a:ext>
            </a:extLst>
          </p:cNvPr>
          <p:cNvCxnSpPr>
            <a:cxnSpLocks/>
            <a:stCxn id="44" idx="3"/>
            <a:endCxn id="47" idx="1"/>
          </p:cNvCxnSpPr>
          <p:nvPr/>
        </p:nvCxnSpPr>
        <p:spPr>
          <a:xfrm flipV="1">
            <a:off x="10313977" y="5729411"/>
            <a:ext cx="767618" cy="561613"/>
          </a:xfrm>
          <a:prstGeom prst="curvedConnector3">
            <a:avLst>
              <a:gd name="adj1" fmla="val 50000"/>
            </a:avLst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59CB1B5B-6CF5-4A1A-812B-19A6DC20BA33}"/>
              </a:ext>
            </a:extLst>
          </p:cNvPr>
          <p:cNvSpPr txBox="1"/>
          <p:nvPr/>
        </p:nvSpPr>
        <p:spPr>
          <a:xfrm>
            <a:off x="6594578" y="523402"/>
            <a:ext cx="4888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Dashed lines show the overlay network</a:t>
            </a:r>
          </a:p>
        </p:txBody>
      </p:sp>
    </p:spTree>
    <p:extLst>
      <p:ext uri="{BB962C8B-B14F-4D97-AF65-F5344CB8AC3E}">
        <p14:creationId xmlns:p14="http://schemas.microsoft.com/office/powerpoint/2010/main" val="253362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UDP: DNS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0EB5-766E-475B-BA73-817CC083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Overlay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71430-A38B-4BDF-8D1C-5BBA10AD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775192"/>
            <a:ext cx="5502884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A to send a message to B, it has to send it to C, which sends it to E which sends it to B</a:t>
            </a:r>
          </a:p>
          <a:p>
            <a:pPr lvl="1"/>
            <a:r>
              <a:rPr lang="en-US" dirty="0"/>
              <a:t>Even though A and B are on the same network!</a:t>
            </a:r>
          </a:p>
          <a:p>
            <a:r>
              <a:rPr lang="en-US" dirty="0"/>
              <a:t>While this arrangement seems inefficient, it can be used in applications like Tor, where the goal is to hide the true addresses of the hosts</a:t>
            </a:r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34077349-6407-4DF2-96EF-09B82E53E659}"/>
              </a:ext>
            </a:extLst>
          </p:cNvPr>
          <p:cNvSpPr/>
          <p:nvPr/>
        </p:nvSpPr>
        <p:spPr>
          <a:xfrm>
            <a:off x="10495049" y="2883754"/>
            <a:ext cx="1025528" cy="569738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95D7EB09-834F-43C3-B649-95EDC56D5C0B}"/>
              </a:ext>
            </a:extLst>
          </p:cNvPr>
          <p:cNvSpPr/>
          <p:nvPr/>
        </p:nvSpPr>
        <p:spPr>
          <a:xfrm>
            <a:off x="7277536" y="4018109"/>
            <a:ext cx="1025528" cy="569738"/>
          </a:xfrm>
          <a:prstGeom prst="cub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483BB8AB-118D-4651-B5DE-CDD19D54D38B}"/>
              </a:ext>
            </a:extLst>
          </p:cNvPr>
          <p:cNvSpPr/>
          <p:nvPr/>
        </p:nvSpPr>
        <p:spPr>
          <a:xfrm>
            <a:off x="8877415" y="4787309"/>
            <a:ext cx="1025528" cy="569738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1489F1A9-C689-4F64-BCDA-F70E0C3F736E}"/>
              </a:ext>
            </a:extLst>
          </p:cNvPr>
          <p:cNvSpPr/>
          <p:nvPr/>
        </p:nvSpPr>
        <p:spPr>
          <a:xfrm>
            <a:off x="8896960" y="3290880"/>
            <a:ext cx="1025528" cy="569738"/>
          </a:xfrm>
          <a:prstGeom prst="cub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03042FD-CD67-4967-8DF4-927E7D549477}"/>
              </a:ext>
            </a:extLst>
          </p:cNvPr>
          <p:cNvCxnSpPr>
            <a:cxnSpLocks/>
            <a:endCxn id="11" idx="3"/>
          </p:cNvCxnSpPr>
          <p:nvPr/>
        </p:nvCxnSpPr>
        <p:spPr>
          <a:xfrm flipV="1">
            <a:off x="7443780" y="4587847"/>
            <a:ext cx="275303" cy="1339473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9A45CE3-6787-4823-A7CA-9BDC80CFB4A4}"/>
              </a:ext>
            </a:extLst>
          </p:cNvPr>
          <p:cNvCxnSpPr>
            <a:cxnSpLocks/>
            <a:stCxn id="11" idx="1"/>
            <a:endCxn id="53" idx="3"/>
          </p:cNvCxnSpPr>
          <p:nvPr/>
        </p:nvCxnSpPr>
        <p:spPr>
          <a:xfrm flipH="1" flipV="1">
            <a:off x="7520199" y="3102479"/>
            <a:ext cx="198884" cy="1058065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CAC9571-AFA2-4B47-ACAD-86452CDB0C7F}"/>
              </a:ext>
            </a:extLst>
          </p:cNvPr>
          <p:cNvCxnSpPr>
            <a:cxnSpLocks/>
            <a:stCxn id="12" idx="1"/>
            <a:endCxn id="13" idx="3"/>
          </p:cNvCxnSpPr>
          <p:nvPr/>
        </p:nvCxnSpPr>
        <p:spPr>
          <a:xfrm flipV="1">
            <a:off x="9318962" y="3860618"/>
            <a:ext cx="19545" cy="1069126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be 17">
            <a:extLst>
              <a:ext uri="{FF2B5EF4-FFF2-40B4-BE49-F238E27FC236}">
                <a16:creationId xmlns:a16="http://schemas.microsoft.com/office/drawing/2014/main" id="{32532112-B77A-48B8-BD2F-B7D06C672430}"/>
              </a:ext>
            </a:extLst>
          </p:cNvPr>
          <p:cNvSpPr/>
          <p:nvPr/>
        </p:nvSpPr>
        <p:spPr>
          <a:xfrm>
            <a:off x="10285471" y="4110815"/>
            <a:ext cx="1025528" cy="569738"/>
          </a:xfrm>
          <a:prstGeom prst="cub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01E678F-ADB5-4419-A9A6-FB637BDBAC05}"/>
              </a:ext>
            </a:extLst>
          </p:cNvPr>
          <p:cNvCxnSpPr>
            <a:cxnSpLocks/>
            <a:stCxn id="12" idx="2"/>
            <a:endCxn id="11" idx="4"/>
          </p:cNvCxnSpPr>
          <p:nvPr/>
        </p:nvCxnSpPr>
        <p:spPr>
          <a:xfrm flipH="1" flipV="1">
            <a:off x="8160630" y="4374195"/>
            <a:ext cx="716785" cy="76920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5624CD8-82D1-4F5C-8A37-93DC91C83448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7793677" y="3646966"/>
            <a:ext cx="1103283" cy="519238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CCDD373-450C-4F16-B405-757B34B935AF}"/>
              </a:ext>
            </a:extLst>
          </p:cNvPr>
          <p:cNvGrpSpPr/>
          <p:nvPr/>
        </p:nvGrpSpPr>
        <p:grpSpPr>
          <a:xfrm>
            <a:off x="5798661" y="1594320"/>
            <a:ext cx="914400" cy="914400"/>
            <a:chOff x="7139781" y="1617846"/>
            <a:chExt cx="914400" cy="914400"/>
          </a:xfrm>
        </p:grpSpPr>
        <p:pic>
          <p:nvPicPr>
            <p:cNvPr id="7" name="Graphic 6" descr="Laptop">
              <a:extLst>
                <a:ext uri="{FF2B5EF4-FFF2-40B4-BE49-F238E27FC236}">
                  <a16:creationId xmlns:a16="http://schemas.microsoft.com/office/drawing/2014/main" id="{7A60305A-2E60-4310-8363-99DA56171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1E8EDAC-BD8A-4903-B9BF-B24F5ACAD422}"/>
                </a:ext>
              </a:extLst>
            </p:cNvPr>
            <p:cNvSpPr txBox="1"/>
            <p:nvPr/>
          </p:nvSpPr>
          <p:spPr>
            <a:xfrm>
              <a:off x="7428505" y="1828731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A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3D85768-9221-4C16-87A4-216F570E78A7}"/>
              </a:ext>
            </a:extLst>
          </p:cNvPr>
          <p:cNvGrpSpPr/>
          <p:nvPr/>
        </p:nvGrpSpPr>
        <p:grpSpPr>
          <a:xfrm>
            <a:off x="5787934" y="2873275"/>
            <a:ext cx="914400" cy="914400"/>
            <a:chOff x="7139781" y="1617846"/>
            <a:chExt cx="914400" cy="914400"/>
          </a:xfrm>
        </p:grpSpPr>
        <p:pic>
          <p:nvPicPr>
            <p:cNvPr id="32" name="Graphic 31" descr="Laptop">
              <a:extLst>
                <a:ext uri="{FF2B5EF4-FFF2-40B4-BE49-F238E27FC236}">
                  <a16:creationId xmlns:a16="http://schemas.microsoft.com/office/drawing/2014/main" id="{0F8D2B5D-AFAF-4D21-8377-5E5728A75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7775A24-D388-47B3-B065-CAC68A284320}"/>
                </a:ext>
              </a:extLst>
            </p:cNvPr>
            <p:cNvSpPr txBox="1"/>
            <p:nvPr/>
          </p:nvSpPr>
          <p:spPr>
            <a:xfrm>
              <a:off x="7428505" y="1828731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B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7A9E1C5-A44F-4BFA-8E45-22B11FF090B8}"/>
              </a:ext>
            </a:extLst>
          </p:cNvPr>
          <p:cNvGrpSpPr/>
          <p:nvPr/>
        </p:nvGrpSpPr>
        <p:grpSpPr>
          <a:xfrm>
            <a:off x="9299676" y="1649430"/>
            <a:ext cx="914400" cy="914400"/>
            <a:chOff x="7139781" y="1617846"/>
            <a:chExt cx="914400" cy="914400"/>
          </a:xfrm>
        </p:grpSpPr>
        <p:pic>
          <p:nvPicPr>
            <p:cNvPr id="35" name="Graphic 34" descr="Laptop">
              <a:extLst>
                <a:ext uri="{FF2B5EF4-FFF2-40B4-BE49-F238E27FC236}">
                  <a16:creationId xmlns:a16="http://schemas.microsoft.com/office/drawing/2014/main" id="{C9B1AB2F-A971-44C7-AFBE-68B05A3BAC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DD2AF0E-B576-4965-B159-7C582F72EBF5}"/>
                </a:ext>
              </a:extLst>
            </p:cNvPr>
            <p:cNvSpPr txBox="1"/>
            <p:nvPr/>
          </p:nvSpPr>
          <p:spPr>
            <a:xfrm>
              <a:off x="7428505" y="1828731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C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A0FF1E7-43CD-4520-B9E3-9BCD414D2CDF}"/>
              </a:ext>
            </a:extLst>
          </p:cNvPr>
          <p:cNvGrpSpPr/>
          <p:nvPr/>
        </p:nvGrpSpPr>
        <p:grpSpPr>
          <a:xfrm>
            <a:off x="10954429" y="1653612"/>
            <a:ext cx="914400" cy="914400"/>
            <a:chOff x="7139781" y="1617846"/>
            <a:chExt cx="914400" cy="914400"/>
          </a:xfrm>
        </p:grpSpPr>
        <p:pic>
          <p:nvPicPr>
            <p:cNvPr id="38" name="Graphic 37" descr="Laptop">
              <a:extLst>
                <a:ext uri="{FF2B5EF4-FFF2-40B4-BE49-F238E27FC236}">
                  <a16:creationId xmlns:a16="http://schemas.microsoft.com/office/drawing/2014/main" id="{D7506078-F7F1-4C1D-8E8F-A53E3012FC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E5B0C41-2F6F-4555-9B68-98951AB221CD}"/>
                </a:ext>
              </a:extLst>
            </p:cNvPr>
            <p:cNvSpPr txBox="1"/>
            <p:nvPr/>
          </p:nvSpPr>
          <p:spPr>
            <a:xfrm>
              <a:off x="7428505" y="1828731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D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8F2F423-6386-48F7-BC9E-4E66372F52EB}"/>
              </a:ext>
            </a:extLst>
          </p:cNvPr>
          <p:cNvGrpSpPr/>
          <p:nvPr/>
        </p:nvGrpSpPr>
        <p:grpSpPr>
          <a:xfrm>
            <a:off x="6986580" y="5772175"/>
            <a:ext cx="914400" cy="914400"/>
            <a:chOff x="7139781" y="1617846"/>
            <a:chExt cx="914400" cy="914400"/>
          </a:xfrm>
        </p:grpSpPr>
        <p:pic>
          <p:nvPicPr>
            <p:cNvPr id="41" name="Graphic 40" descr="Laptop">
              <a:extLst>
                <a:ext uri="{FF2B5EF4-FFF2-40B4-BE49-F238E27FC236}">
                  <a16:creationId xmlns:a16="http://schemas.microsoft.com/office/drawing/2014/main" id="{4053B8C8-4AD5-49E3-B3EE-BBFB682F5A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8BF244D-65C4-4450-848E-FB651D7D85D0}"/>
                </a:ext>
              </a:extLst>
            </p:cNvPr>
            <p:cNvSpPr txBox="1"/>
            <p:nvPr/>
          </p:nvSpPr>
          <p:spPr>
            <a:xfrm>
              <a:off x="7428505" y="1828731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E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EBDB573-E52A-4B5E-BD7A-66EC34A728F1}"/>
              </a:ext>
            </a:extLst>
          </p:cNvPr>
          <p:cNvGrpSpPr/>
          <p:nvPr/>
        </p:nvGrpSpPr>
        <p:grpSpPr>
          <a:xfrm>
            <a:off x="9399577" y="5833824"/>
            <a:ext cx="914400" cy="914400"/>
            <a:chOff x="7139781" y="1617846"/>
            <a:chExt cx="914400" cy="914400"/>
          </a:xfrm>
        </p:grpSpPr>
        <p:pic>
          <p:nvPicPr>
            <p:cNvPr id="44" name="Graphic 43" descr="Laptop">
              <a:extLst>
                <a:ext uri="{FF2B5EF4-FFF2-40B4-BE49-F238E27FC236}">
                  <a16:creationId xmlns:a16="http://schemas.microsoft.com/office/drawing/2014/main" id="{AD80F8B3-162E-468C-9500-3FB7EF513E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40370E-3152-4CB6-9D65-FEE2FF407A61}"/>
                </a:ext>
              </a:extLst>
            </p:cNvPr>
            <p:cNvSpPr txBox="1"/>
            <p:nvPr/>
          </p:nvSpPr>
          <p:spPr>
            <a:xfrm>
              <a:off x="7428505" y="1828731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F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28357AE-CF49-4E82-8F1B-25BC10942EB0}"/>
              </a:ext>
            </a:extLst>
          </p:cNvPr>
          <p:cNvGrpSpPr/>
          <p:nvPr/>
        </p:nvGrpSpPr>
        <p:grpSpPr>
          <a:xfrm>
            <a:off x="11081595" y="5272211"/>
            <a:ext cx="914400" cy="914400"/>
            <a:chOff x="7139781" y="1617846"/>
            <a:chExt cx="914400" cy="914400"/>
          </a:xfrm>
        </p:grpSpPr>
        <p:pic>
          <p:nvPicPr>
            <p:cNvPr id="47" name="Graphic 46" descr="Laptop">
              <a:extLst>
                <a:ext uri="{FF2B5EF4-FFF2-40B4-BE49-F238E27FC236}">
                  <a16:creationId xmlns:a16="http://schemas.microsoft.com/office/drawing/2014/main" id="{67730605-D173-4AC2-B16D-0E3E0BDB0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39781" y="1617846"/>
              <a:ext cx="914400" cy="91440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DFC367C-4C55-46B8-8770-42DF4FA2D8CE}"/>
                </a:ext>
              </a:extLst>
            </p:cNvPr>
            <p:cNvSpPr txBox="1"/>
            <p:nvPr/>
          </p:nvSpPr>
          <p:spPr>
            <a:xfrm>
              <a:off x="7428505" y="1828731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G</a:t>
              </a:r>
            </a:p>
          </p:txBody>
        </p:sp>
      </p:grpSp>
      <p:sp>
        <p:nvSpPr>
          <p:cNvPr id="53" name="Cube 52">
            <a:extLst>
              <a:ext uri="{FF2B5EF4-FFF2-40B4-BE49-F238E27FC236}">
                <a16:creationId xmlns:a16="http://schemas.microsoft.com/office/drawing/2014/main" id="{B67457EB-AE0A-435D-BDBD-9A0AC92444ED}"/>
              </a:ext>
            </a:extLst>
          </p:cNvPr>
          <p:cNvSpPr/>
          <p:nvPr/>
        </p:nvSpPr>
        <p:spPr>
          <a:xfrm>
            <a:off x="7078652" y="2532741"/>
            <a:ext cx="1025528" cy="569738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13E15E9-B0F1-4556-9017-8E3D2065C57C}"/>
              </a:ext>
            </a:extLst>
          </p:cNvPr>
          <p:cNvCxnSpPr>
            <a:cxnSpLocks/>
            <a:stCxn id="7" idx="3"/>
            <a:endCxn id="53" idx="1"/>
          </p:cNvCxnSpPr>
          <p:nvPr/>
        </p:nvCxnSpPr>
        <p:spPr>
          <a:xfrm>
            <a:off x="6713061" y="2051520"/>
            <a:ext cx="807138" cy="623656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A232ED-F85D-4905-BD1E-2086D27FB434}"/>
              </a:ext>
            </a:extLst>
          </p:cNvPr>
          <p:cNvCxnSpPr>
            <a:cxnSpLocks/>
            <a:stCxn id="32" idx="3"/>
            <a:endCxn id="53" idx="3"/>
          </p:cNvCxnSpPr>
          <p:nvPr/>
        </p:nvCxnSpPr>
        <p:spPr>
          <a:xfrm flipV="1">
            <a:off x="6702334" y="3102479"/>
            <a:ext cx="817865" cy="227996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D3B07F4-D60A-422E-BAB2-EC08057C9422}"/>
              </a:ext>
            </a:extLst>
          </p:cNvPr>
          <p:cNvCxnSpPr>
            <a:cxnSpLocks/>
            <a:endCxn id="13" idx="4"/>
          </p:cNvCxnSpPr>
          <p:nvPr/>
        </p:nvCxnSpPr>
        <p:spPr>
          <a:xfrm flipH="1" flipV="1">
            <a:off x="9780054" y="3646966"/>
            <a:ext cx="586600" cy="663566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FC812DC-F169-42BB-9369-6B3D167E58CB}"/>
              </a:ext>
            </a:extLst>
          </p:cNvPr>
          <p:cNvCxnSpPr>
            <a:cxnSpLocks/>
          </p:cNvCxnSpPr>
          <p:nvPr/>
        </p:nvCxnSpPr>
        <p:spPr>
          <a:xfrm flipH="1" flipV="1">
            <a:off x="11100365" y="4587847"/>
            <a:ext cx="482035" cy="875957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5BDC12F7-6BB1-4FB5-AB73-E13D9977048B}"/>
              </a:ext>
            </a:extLst>
          </p:cNvPr>
          <p:cNvCxnSpPr>
            <a:cxnSpLocks/>
            <a:stCxn id="45" idx="0"/>
            <a:endCxn id="12" idx="3"/>
          </p:cNvCxnSpPr>
          <p:nvPr/>
        </p:nvCxnSpPr>
        <p:spPr>
          <a:xfrm flipH="1" flipV="1">
            <a:off x="9318962" y="5357047"/>
            <a:ext cx="521785" cy="687662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C6BB5C7-21D6-4F2B-89C9-3F24AE6B1066}"/>
              </a:ext>
            </a:extLst>
          </p:cNvPr>
          <p:cNvCxnSpPr>
            <a:cxnSpLocks/>
            <a:stCxn id="18" idx="1"/>
            <a:endCxn id="9" idx="3"/>
          </p:cNvCxnSpPr>
          <p:nvPr/>
        </p:nvCxnSpPr>
        <p:spPr>
          <a:xfrm flipV="1">
            <a:off x="10727018" y="3453492"/>
            <a:ext cx="209578" cy="799758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F14DD96F-9379-4244-8E56-D8815867D8E5}"/>
              </a:ext>
            </a:extLst>
          </p:cNvPr>
          <p:cNvCxnSpPr>
            <a:cxnSpLocks/>
          </p:cNvCxnSpPr>
          <p:nvPr/>
        </p:nvCxnSpPr>
        <p:spPr>
          <a:xfrm flipH="1" flipV="1">
            <a:off x="9911069" y="2397174"/>
            <a:ext cx="969077" cy="534294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D1268AB-F707-45E1-AC73-25EC8E712E43}"/>
              </a:ext>
            </a:extLst>
          </p:cNvPr>
          <p:cNvCxnSpPr>
            <a:cxnSpLocks/>
            <a:stCxn id="9" idx="1"/>
          </p:cNvCxnSpPr>
          <p:nvPr/>
        </p:nvCxnSpPr>
        <p:spPr>
          <a:xfrm flipV="1">
            <a:off x="10936596" y="2417059"/>
            <a:ext cx="505417" cy="60913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or: Curved 105">
            <a:extLst>
              <a:ext uri="{FF2B5EF4-FFF2-40B4-BE49-F238E27FC236}">
                <a16:creationId xmlns:a16="http://schemas.microsoft.com/office/drawing/2014/main" id="{ACBA1834-3879-490B-B0DB-9F235BC6E341}"/>
              </a:ext>
            </a:extLst>
          </p:cNvPr>
          <p:cNvCxnSpPr>
            <a:cxnSpLocks/>
            <a:stCxn id="41" idx="3"/>
            <a:endCxn id="35" idx="2"/>
          </p:cNvCxnSpPr>
          <p:nvPr/>
        </p:nvCxnSpPr>
        <p:spPr>
          <a:xfrm flipV="1">
            <a:off x="7900980" y="2563830"/>
            <a:ext cx="1855896" cy="3665545"/>
          </a:xfrm>
          <a:prstGeom prst="curvedConnector2">
            <a:avLst/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9" name="Connector: Curved 108">
            <a:extLst>
              <a:ext uri="{FF2B5EF4-FFF2-40B4-BE49-F238E27FC236}">
                <a16:creationId xmlns:a16="http://schemas.microsoft.com/office/drawing/2014/main" id="{454BD2BE-4ED1-4076-A5CE-AB76C3E5DEDA}"/>
              </a:ext>
            </a:extLst>
          </p:cNvPr>
          <p:cNvCxnSpPr>
            <a:cxnSpLocks/>
            <a:stCxn id="38" idx="0"/>
            <a:endCxn id="7" idx="0"/>
          </p:cNvCxnSpPr>
          <p:nvPr/>
        </p:nvCxnSpPr>
        <p:spPr>
          <a:xfrm rot="16200000" flipV="1">
            <a:off x="8804099" y="-953918"/>
            <a:ext cx="59292" cy="5155768"/>
          </a:xfrm>
          <a:prstGeom prst="curvedConnector3">
            <a:avLst>
              <a:gd name="adj1" fmla="val 862531"/>
            </a:avLst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3" name="Connector: Curved 112">
            <a:extLst>
              <a:ext uri="{FF2B5EF4-FFF2-40B4-BE49-F238E27FC236}">
                <a16:creationId xmlns:a16="http://schemas.microsoft.com/office/drawing/2014/main" id="{0CE909B4-8D45-460A-BD8B-684C4E7A92EF}"/>
              </a:ext>
            </a:extLst>
          </p:cNvPr>
          <p:cNvCxnSpPr>
            <a:cxnSpLocks/>
            <a:stCxn id="7" idx="3"/>
            <a:endCxn id="35" idx="1"/>
          </p:cNvCxnSpPr>
          <p:nvPr/>
        </p:nvCxnSpPr>
        <p:spPr>
          <a:xfrm>
            <a:off x="6713061" y="2051520"/>
            <a:ext cx="2586615" cy="55110"/>
          </a:xfrm>
          <a:prstGeom prst="straightConnector1">
            <a:avLst/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6" name="Connector: Curved 115">
            <a:extLst>
              <a:ext uri="{FF2B5EF4-FFF2-40B4-BE49-F238E27FC236}">
                <a16:creationId xmlns:a16="http://schemas.microsoft.com/office/drawing/2014/main" id="{F7A4B592-4580-4AAA-886D-5E886E95B974}"/>
              </a:ext>
            </a:extLst>
          </p:cNvPr>
          <p:cNvCxnSpPr>
            <a:cxnSpLocks/>
            <a:stCxn id="41" idx="1"/>
            <a:endCxn id="32" idx="2"/>
          </p:cNvCxnSpPr>
          <p:nvPr/>
        </p:nvCxnSpPr>
        <p:spPr>
          <a:xfrm rot="10800000">
            <a:off x="6245134" y="3787675"/>
            <a:ext cx="741446" cy="2441700"/>
          </a:xfrm>
          <a:prstGeom prst="curvedConnector2">
            <a:avLst/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9" name="Connector: Curved 118">
            <a:extLst>
              <a:ext uri="{FF2B5EF4-FFF2-40B4-BE49-F238E27FC236}">
                <a16:creationId xmlns:a16="http://schemas.microsoft.com/office/drawing/2014/main" id="{7B94377F-D835-45BE-9D1D-726C268E2D21}"/>
              </a:ext>
            </a:extLst>
          </p:cNvPr>
          <p:cNvCxnSpPr>
            <a:cxnSpLocks/>
            <a:stCxn id="41" idx="3"/>
            <a:endCxn id="47" idx="1"/>
          </p:cNvCxnSpPr>
          <p:nvPr/>
        </p:nvCxnSpPr>
        <p:spPr>
          <a:xfrm flipV="1">
            <a:off x="7900980" y="5729411"/>
            <a:ext cx="3180615" cy="499964"/>
          </a:xfrm>
          <a:prstGeom prst="straightConnector1">
            <a:avLst/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3" name="Connector: Curved 122">
            <a:extLst>
              <a:ext uri="{FF2B5EF4-FFF2-40B4-BE49-F238E27FC236}">
                <a16:creationId xmlns:a16="http://schemas.microsoft.com/office/drawing/2014/main" id="{A29EE656-31A3-4AAF-8AFE-CDD4223023A6}"/>
              </a:ext>
            </a:extLst>
          </p:cNvPr>
          <p:cNvCxnSpPr>
            <a:cxnSpLocks/>
            <a:stCxn id="44" idx="3"/>
            <a:endCxn id="47" idx="1"/>
          </p:cNvCxnSpPr>
          <p:nvPr/>
        </p:nvCxnSpPr>
        <p:spPr>
          <a:xfrm flipV="1">
            <a:off x="10313977" y="5729411"/>
            <a:ext cx="767618" cy="561613"/>
          </a:xfrm>
          <a:prstGeom prst="curvedConnector3">
            <a:avLst>
              <a:gd name="adj1" fmla="val 50000"/>
            </a:avLst>
          </a:prstGeom>
          <a:ln w="50800">
            <a:prstDash val="dash"/>
            <a:headEnd type="triangle"/>
            <a:tailEnd type="triangle"/>
          </a:ln>
          <a:effectLst>
            <a:glow rad="254000">
              <a:schemeClr val="bg1">
                <a:alpha val="80000"/>
              </a:schemeClr>
            </a:glo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59CB1B5B-6CF5-4A1A-812B-19A6DC20BA33}"/>
              </a:ext>
            </a:extLst>
          </p:cNvPr>
          <p:cNvSpPr txBox="1"/>
          <p:nvPr/>
        </p:nvSpPr>
        <p:spPr>
          <a:xfrm>
            <a:off x="6594578" y="523402"/>
            <a:ext cx="4888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Dashed lines show the overlay network</a:t>
            </a:r>
          </a:p>
        </p:txBody>
      </p:sp>
    </p:spTree>
    <p:extLst>
      <p:ext uri="{BB962C8B-B14F-4D97-AF65-F5344CB8AC3E}">
        <p14:creationId xmlns:p14="http://schemas.microsoft.com/office/powerpoint/2010/main" val="84276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221CD-6EF5-422E-B879-8F1B9C65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P2P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959DB-5613-440E-9446-92523F38E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Design decision:</a:t>
            </a:r>
            <a:r>
              <a:rPr lang="en-US" dirty="0"/>
              <a:t> Should a P2P network be structured or unstructured?</a:t>
            </a:r>
          </a:p>
          <a:p>
            <a:r>
              <a:rPr lang="en-US" dirty="0"/>
              <a:t>Early P2P networks were often unstructured</a:t>
            </a:r>
          </a:p>
          <a:p>
            <a:pPr lvl="1"/>
            <a:r>
              <a:rPr lang="en-US" dirty="0"/>
              <a:t>This approach made sense for illegal file sharing</a:t>
            </a:r>
          </a:p>
          <a:p>
            <a:pPr lvl="1"/>
            <a:r>
              <a:rPr lang="en-US" dirty="0"/>
              <a:t>Unstructured networks have a lot of </a:t>
            </a:r>
            <a:r>
              <a:rPr lang="en-US" b="1" dirty="0"/>
              <a:t>churn</a:t>
            </a:r>
            <a:r>
              <a:rPr lang="en-US" dirty="0"/>
              <a:t>, hosts arriving and leaving frequently</a:t>
            </a:r>
          </a:p>
          <a:p>
            <a:r>
              <a:rPr lang="en-US" dirty="0"/>
              <a:t>Many P2P networks are now structured with a logical framework</a:t>
            </a:r>
          </a:p>
          <a:p>
            <a:pPr lvl="1"/>
            <a:r>
              <a:rPr lang="en-US" dirty="0"/>
              <a:t>Maybe the overlay network arranges nodes in a circle, with each node knowing about the node before it and after it</a:t>
            </a:r>
          </a:p>
          <a:p>
            <a:pPr lvl="1"/>
            <a:r>
              <a:rPr lang="en-US" dirty="0"/>
              <a:t>A CDN might have an organization based on physical proximity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221CD-6EF5-422E-B879-8F1B9C65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characteristics of P2P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959DB-5613-440E-9446-92523F38E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Design decision:</a:t>
            </a:r>
            <a:r>
              <a:rPr lang="en-US" dirty="0"/>
              <a:t> How are objects like files identified in the network?</a:t>
            </a:r>
          </a:p>
          <a:p>
            <a:r>
              <a:rPr lang="en-US" dirty="0"/>
              <a:t>Unstructured networks often use </a:t>
            </a:r>
            <a:r>
              <a:rPr lang="en-US" b="1" dirty="0"/>
              <a:t>query flooding</a:t>
            </a:r>
          </a:p>
          <a:p>
            <a:pPr lvl="1"/>
            <a:r>
              <a:rPr lang="en-US" dirty="0"/>
              <a:t>Ask all your neighbors if they have a file</a:t>
            </a:r>
          </a:p>
          <a:p>
            <a:pPr lvl="1"/>
            <a:r>
              <a:rPr lang="en-US" dirty="0"/>
              <a:t>If they don't have it, they'll ask their neighbors, and so on</a:t>
            </a:r>
          </a:p>
          <a:p>
            <a:r>
              <a:rPr lang="en-US" dirty="0"/>
              <a:t>Structured networks have more options</a:t>
            </a:r>
          </a:p>
          <a:p>
            <a:pPr lvl="1"/>
            <a:r>
              <a:rPr lang="en-US" dirty="0"/>
              <a:t>Indexing objects based on location</a:t>
            </a:r>
          </a:p>
          <a:p>
            <a:pPr lvl="1"/>
            <a:r>
              <a:rPr lang="en-US" dirty="0"/>
              <a:t>Local indexes only know about neighbors</a:t>
            </a:r>
          </a:p>
          <a:p>
            <a:pPr lvl="1"/>
            <a:r>
              <a:rPr lang="en-US" dirty="0"/>
              <a:t>Depending on the structure, algorithms can be used to search the network</a:t>
            </a:r>
          </a:p>
          <a:p>
            <a:pPr lvl="1"/>
            <a:r>
              <a:rPr lang="en-US" dirty="0"/>
              <a:t>Centralized indexes are simple but put strain on a central server</a:t>
            </a:r>
          </a:p>
          <a:p>
            <a:pPr lvl="1"/>
            <a:r>
              <a:rPr lang="en-US" dirty="0"/>
              <a:t>Other approaches distribute the index across several servers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2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48FE1F-1AB6-4468-A4A3-47900CA66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0A2A58-C39F-4628-A1F2-20E854961A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905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D33F-EB33-447B-93F1-FD061804D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0C02B-5B40-4E43-9FB7-F86575F8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transport layer provides a logical structure for end-to-end communication between two different (networked) processes</a:t>
            </a:r>
          </a:p>
          <a:p>
            <a:r>
              <a:rPr lang="en-US" dirty="0"/>
              <a:t>Although there are other protocols for the transport layer, the most common ones are flavors of UDP and TCP</a:t>
            </a:r>
          </a:p>
          <a:p>
            <a:r>
              <a:rPr lang="en-US" dirty="0"/>
              <a:t>As we have pointed out in the past:</a:t>
            </a:r>
          </a:p>
          <a:p>
            <a:pPr lvl="1"/>
            <a:r>
              <a:rPr lang="en-US" dirty="0"/>
              <a:t>TCP provides reliable transport that tries to fix failures</a:t>
            </a:r>
          </a:p>
          <a:p>
            <a:pPr lvl="1"/>
            <a:r>
              <a:rPr lang="en-US" dirty="0"/>
              <a:t>UDP is faster but unreliable</a:t>
            </a:r>
          </a:p>
        </p:txBody>
      </p:sp>
    </p:spTree>
    <p:extLst>
      <p:ext uri="{BB962C8B-B14F-4D97-AF65-F5344CB8AC3E}">
        <p14:creationId xmlns:p14="http://schemas.microsoft.com/office/powerpoint/2010/main" val="404305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8738E-9578-4E0D-AFCB-4C07A1DC9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C7679-F3F8-4788-953C-8B4A2FDC2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User Datagram Protocol</a:t>
            </a:r>
            <a:r>
              <a:rPr lang="en-US" dirty="0"/>
              <a:t> (</a:t>
            </a:r>
            <a:r>
              <a:rPr lang="en-US" b="1" dirty="0"/>
              <a:t>UDP</a:t>
            </a:r>
            <a:r>
              <a:rPr lang="en-US" dirty="0"/>
              <a:t>) provides a bare-bones approach to sending messages</a:t>
            </a:r>
          </a:p>
          <a:p>
            <a:r>
              <a:rPr lang="en-US" dirty="0"/>
              <a:t>Information included in a UDP segment is:</a:t>
            </a:r>
          </a:p>
          <a:p>
            <a:pPr lvl="1"/>
            <a:r>
              <a:rPr lang="en-US" dirty="0"/>
              <a:t>Source port</a:t>
            </a:r>
          </a:p>
          <a:p>
            <a:pPr lvl="1"/>
            <a:r>
              <a:rPr lang="en-US" dirty="0"/>
              <a:t>Destination port</a:t>
            </a:r>
          </a:p>
          <a:p>
            <a:pPr lvl="1"/>
            <a:r>
              <a:rPr lang="en-US" dirty="0"/>
              <a:t>Length of the segment</a:t>
            </a:r>
          </a:p>
          <a:p>
            <a:pPr lvl="1"/>
            <a:r>
              <a:rPr lang="en-US" dirty="0"/>
              <a:t>Checksum</a:t>
            </a:r>
          </a:p>
          <a:p>
            <a:pPr lvl="1"/>
            <a:r>
              <a:rPr lang="en-US" dirty="0"/>
              <a:t>Payload (actual data)</a:t>
            </a:r>
          </a:p>
          <a:p>
            <a:r>
              <a:rPr lang="en-US" dirty="0"/>
              <a:t>Each header field is 16 bits, making a header of 8 bytes for each UDP segment in addition to the data</a:t>
            </a:r>
          </a:p>
        </p:txBody>
      </p:sp>
    </p:spTree>
    <p:extLst>
      <p:ext uri="{BB962C8B-B14F-4D97-AF65-F5344CB8AC3E}">
        <p14:creationId xmlns:p14="http://schemas.microsoft.com/office/powerpoint/2010/main" val="300332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4D91A-3A61-4FBB-A009-C7A325D71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E070B-B775-413A-B702-2E9C9E7E2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UDP uses a checksum to make sure that the segment isn't corrupted during transmission</a:t>
            </a:r>
          </a:p>
          <a:p>
            <a:r>
              <a:rPr lang="en-US" dirty="0"/>
              <a:t>It is possible (but unlikely) that a message with some bits flipped will have the same checksum as the original</a:t>
            </a:r>
          </a:p>
          <a:p>
            <a:r>
              <a:rPr lang="en-US" dirty="0"/>
              <a:t>Pseudo-code:</a:t>
            </a:r>
          </a:p>
          <a:p>
            <a:pPr lvl="1"/>
            <a:r>
              <a:rPr lang="en-US" dirty="0"/>
              <a:t>Add up all the 16-bit quantities in the message into a 32-bit sum</a:t>
            </a:r>
          </a:p>
          <a:p>
            <a:pPr lvl="1"/>
            <a:r>
              <a:rPr lang="en-US" dirty="0"/>
              <a:t>While adding, if the most significant bit of the sum is 1, change the sum to be the sum of its lower and upper halves</a:t>
            </a:r>
          </a:p>
          <a:p>
            <a:pPr lvl="1"/>
            <a:r>
              <a:rPr lang="en-US" dirty="0"/>
              <a:t>If there was an odd number of bytes, add the last byte padded with zeroes</a:t>
            </a:r>
          </a:p>
          <a:p>
            <a:pPr lvl="1"/>
            <a:r>
              <a:rPr lang="en-US" dirty="0"/>
              <a:t>After the sum is made, add the lower and upper halves of it to get a 16-bit value</a:t>
            </a:r>
          </a:p>
          <a:p>
            <a:pPr lvl="1"/>
            <a:r>
              <a:rPr lang="en-US" dirty="0"/>
              <a:t>Return the bitwise negation of the result</a:t>
            </a:r>
          </a:p>
        </p:txBody>
      </p:sp>
    </p:spTree>
    <p:extLst>
      <p:ext uri="{BB962C8B-B14F-4D97-AF65-F5344CB8AC3E}">
        <p14:creationId xmlns:p14="http://schemas.microsoft.com/office/powerpoint/2010/main" val="256810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F78F6-0DD8-441A-9215-ADE8ACFA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Actual code for checksum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1D41A-387C-4245-9D98-EA8243521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following code computes the checksum for data</a:t>
            </a:r>
          </a:p>
          <a:p>
            <a:r>
              <a:rPr lang="en-US" dirty="0"/>
              <a:t>Note that a 16-bit pointer is given to the data, dealing with two bytes at a time</a:t>
            </a:r>
          </a:p>
          <a:p>
            <a:r>
              <a:rPr lang="en-US" dirty="0"/>
              <a:t>Even so, the length is the number of bytes (8-bit quantities)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01B781-6B5D-4991-85F0-95E898C7C3C5}"/>
              </a:ext>
            </a:extLst>
          </p:cNvPr>
          <p:cNvSpPr/>
          <p:nvPr/>
        </p:nvSpPr>
        <p:spPr>
          <a:xfrm>
            <a:off x="609600" y="2819400"/>
            <a:ext cx="10972800" cy="3581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uint16_t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cksum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(uint16_t *bytes,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length)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uint32_t sum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 / 2;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Loop through each chunk of 16 bits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sum += bytes[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(sum &amp; 0x80000000)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If there's a leading 1, add the two halves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sum = (sum &amp; 0xffff) + (sum &gt;&gt; 16);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(length % 2 == 1)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an odd number of bytes, pad the last with zeroes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((uint8_t *)bytes)[length - 1];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Combine the two halves and flip the bits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sum = (uint16_t) sum + (uint16_t) (sum &gt;&gt; 16);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~sum;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312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A80E-D790-467B-A50D-6D866134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UDP segments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E0086-94D0-4907-B3B9-8C2644738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968008"/>
          </a:xfrm>
        </p:spPr>
        <p:txBody>
          <a:bodyPr>
            <a:normAutofit fontScale="92500"/>
          </a:bodyPr>
          <a:lstStyle/>
          <a:p>
            <a:r>
              <a:rPr lang="en-US" dirty="0"/>
              <a:t>The following are UDP segments for a DNS request and response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8F44FD-B411-42B9-B024-C68F93B08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839659"/>
              </p:ext>
            </p:extLst>
          </p:nvPr>
        </p:nvGraphicFramePr>
        <p:xfrm>
          <a:off x="1981200" y="2484120"/>
          <a:ext cx="8001000" cy="18897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936943">
                  <a:extLst>
                    <a:ext uri="{9D8B030D-6E8A-4147-A177-3AD203B41FA5}">
                      <a16:colId xmlns:a16="http://schemas.microsoft.com/office/drawing/2014/main" val="56759203"/>
                    </a:ext>
                  </a:extLst>
                </a:gridCol>
                <a:gridCol w="3787457">
                  <a:extLst>
                    <a:ext uri="{9D8B030D-6E8A-4147-A177-3AD203B41FA5}">
                      <a16:colId xmlns:a16="http://schemas.microsoft.com/office/drawing/2014/main" val="3635592996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3274278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Header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1388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0035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0025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f693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sz="1600" dirty="0"/>
                        <a:t>source port = 5000 </a:t>
                      </a:r>
                      <a: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(0x1388)</a:t>
                      </a:r>
                      <a:b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fr-FR" sz="1600" dirty="0"/>
                        <a:t>destination port = 53 </a:t>
                      </a:r>
                      <a: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(0x0035)</a:t>
                      </a:r>
                      <a:b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fr-FR" sz="1600" dirty="0" err="1"/>
                        <a:t>length</a:t>
                      </a:r>
                      <a:r>
                        <a:rPr lang="fr-FR" sz="1600" dirty="0"/>
                        <a:t> = 37 </a:t>
                      </a:r>
                      <a: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(0x0025)</a:t>
                      </a:r>
                      <a:b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fr-FR" sz="1600" dirty="0"/>
                        <a:t>checksum</a:t>
                      </a:r>
                      <a:endParaRPr lang="fr-FR" sz="1600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647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Payload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1234 0100 0001 0000 0000 0000</a:t>
                      </a:r>
                      <a:b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0765 7861 6d70 6d64 0363 6f6d</a:t>
                      </a:r>
                      <a:b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0000 0100 01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>DNS request for </a:t>
                      </a: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example.com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23635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48AEF1-49ED-4F13-A392-9981BC853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832842"/>
              </p:ext>
            </p:extLst>
          </p:nvPr>
        </p:nvGraphicFramePr>
        <p:xfrm>
          <a:off x="1981200" y="4507992"/>
          <a:ext cx="7985887" cy="21336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936943">
                  <a:extLst>
                    <a:ext uri="{9D8B030D-6E8A-4147-A177-3AD203B41FA5}">
                      <a16:colId xmlns:a16="http://schemas.microsoft.com/office/drawing/2014/main" val="56759203"/>
                    </a:ext>
                  </a:extLst>
                </a:gridCol>
                <a:gridCol w="3782377">
                  <a:extLst>
                    <a:ext uri="{9D8B030D-6E8A-4147-A177-3AD203B41FA5}">
                      <a16:colId xmlns:a16="http://schemas.microsoft.com/office/drawing/2014/main" val="3635592996"/>
                    </a:ext>
                  </a:extLst>
                </a:gridCol>
                <a:gridCol w="3266567">
                  <a:extLst>
                    <a:ext uri="{9D8B030D-6E8A-4147-A177-3AD203B41FA5}">
                      <a16:colId xmlns:a16="http://schemas.microsoft.com/office/drawing/2014/main" val="23274278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Header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0035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1388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0035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sz="1600" dirty="0"/>
                        <a:t>source port = 53 </a:t>
                      </a:r>
                      <a: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(0x0035)</a:t>
                      </a:r>
                      <a:b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fr-FR" sz="1600" dirty="0"/>
                        <a:t>destination port = 5000 </a:t>
                      </a:r>
                      <a: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(0x1388)</a:t>
                      </a:r>
                      <a:b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fr-FR" sz="1600" dirty="0" err="1"/>
                        <a:t>length</a:t>
                      </a:r>
                      <a:r>
                        <a:rPr lang="fr-FR" sz="1600" dirty="0"/>
                        <a:t> = 53 </a:t>
                      </a:r>
                      <a: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(0x0035)</a:t>
                      </a:r>
                      <a:br>
                        <a:rPr lang="fr-FR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fr-FR" sz="1600" dirty="0"/>
                        <a:t>checksum</a:t>
                      </a:r>
                      <a:endParaRPr lang="fr-FR" sz="1600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647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dirty="0">
                          <a:effectLst/>
                        </a:rPr>
                        <a:t>Payload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1234 8180 0001 0001 0000 0000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0765 7861 6d70 6d64 0363 6f6d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0100 01c0 0c00 0100 0100</a:t>
                      </a:r>
                      <a:b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00e9 4900 045d b8d8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>DNS response for </a:t>
                      </a:r>
                      <a:r>
                        <a:rPr lang="en-US" sz="16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example.com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2363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626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D050-5DB8-444B-9B6D-04625C861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9A629-95B7-482D-94EE-C68503CFF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Once the UDP segment arrives, the receiver can compute a checksum for the segment to see if it matches the one provided</a:t>
            </a:r>
          </a:p>
          <a:p>
            <a:r>
              <a:rPr lang="en-US" dirty="0"/>
              <a:t>UDP itself doesn't do anything with this checksum value, but the applications built on UDP can decide to request the data again or ignore the bad data</a:t>
            </a:r>
          </a:p>
          <a:p>
            <a:r>
              <a:rPr lang="en-US" dirty="0"/>
              <a:t>This lack of reliability seems like a problem, but it can be useful for streaming movies or audio</a:t>
            </a:r>
          </a:p>
          <a:p>
            <a:r>
              <a:rPr lang="en-US" dirty="0"/>
              <a:t>It's also useful for DNS and DHCP, which are not usually visible to the user</a:t>
            </a:r>
          </a:p>
        </p:txBody>
      </p:sp>
    </p:spTree>
    <p:extLst>
      <p:ext uri="{BB962C8B-B14F-4D97-AF65-F5344CB8AC3E}">
        <p14:creationId xmlns:p14="http://schemas.microsoft.com/office/powerpoint/2010/main" val="173798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TCP</a:t>
            </a:r>
          </a:p>
          <a:p>
            <a:r>
              <a:rPr lang="en-US" dirty="0"/>
              <a:t>Network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2</a:t>
            </a:r>
          </a:p>
          <a:p>
            <a:pPr lvl="1"/>
            <a:r>
              <a:rPr lang="en-US" b="1" dirty="0"/>
              <a:t>Due Friday by midnight!</a:t>
            </a:r>
          </a:p>
          <a:p>
            <a:r>
              <a:rPr lang="en-US" dirty="0"/>
              <a:t>Read section 5.4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46EA-3EED-48D5-AD9C-2CBC4B46E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5EF4A-A80C-4F37-AEB5-10B723D135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9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CAC3BB-AF30-41DC-A50A-B2F2EA73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6ACFA2-81A9-4BA6-909B-2D021CFD95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8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54BA-2699-4A4E-B999-2A4D7B73D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and dynamic IP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B98EC-2A9E-4A0C-A04F-40B0D4304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Networked devices are configured to have either a static or dynamic IP address</a:t>
            </a:r>
          </a:p>
          <a:p>
            <a:pPr lvl="1"/>
            <a:r>
              <a:rPr lang="en-US" b="1" dirty="0"/>
              <a:t>Static IP addresses</a:t>
            </a:r>
            <a:r>
              <a:rPr lang="en-US" dirty="0"/>
              <a:t> are set in a configuration file and rarely change</a:t>
            </a:r>
          </a:p>
          <a:p>
            <a:pPr lvl="1"/>
            <a:r>
              <a:rPr lang="en-US" b="1" dirty="0"/>
              <a:t>Dynamic IP addresses</a:t>
            </a:r>
            <a:r>
              <a:rPr lang="en-US" dirty="0"/>
              <a:t> are assigned when a device connects to a network</a:t>
            </a:r>
          </a:p>
          <a:p>
            <a:r>
              <a:rPr lang="en-US" dirty="0"/>
              <a:t>Most of the devices you own have dynamic IP addresses</a:t>
            </a:r>
          </a:p>
          <a:p>
            <a:pPr lvl="1"/>
            <a:r>
              <a:rPr lang="en-US" dirty="0"/>
              <a:t>Your laptop or phone is dynamically assigned an IP address by your router when  you connect, either on </a:t>
            </a:r>
            <a:r>
              <a:rPr lang="en-US" dirty="0" err="1"/>
              <a:t>WiFi</a:t>
            </a:r>
            <a:r>
              <a:rPr lang="en-US" dirty="0"/>
              <a:t> or Ethernet</a:t>
            </a:r>
          </a:p>
          <a:p>
            <a:pPr lvl="1"/>
            <a:r>
              <a:rPr lang="en-US" dirty="0"/>
              <a:t>Even your router is dynamically assigned an IP address by your ISP</a:t>
            </a:r>
          </a:p>
          <a:p>
            <a:r>
              <a:rPr lang="en-US" dirty="0"/>
              <a:t>Servers usually have static IP addresses so that DNS records don't need constant updates</a:t>
            </a:r>
          </a:p>
        </p:txBody>
      </p:sp>
    </p:spTree>
    <p:extLst>
      <p:ext uri="{BB962C8B-B14F-4D97-AF65-F5344CB8AC3E}">
        <p14:creationId xmlns:p14="http://schemas.microsoft.com/office/powerpoint/2010/main" val="18193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4F355-179B-4171-8795-D45AF77C4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156C5-B936-4891-A9C6-8668CC124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But if you've just connected your device to the network, how does it get its IP address?</a:t>
            </a:r>
          </a:p>
          <a:p>
            <a:r>
              <a:rPr lang="en-US" b="1" dirty="0"/>
              <a:t>Dynamic Host Configuration Protocol</a:t>
            </a:r>
            <a:r>
              <a:rPr lang="en-US" dirty="0"/>
              <a:t> (</a:t>
            </a:r>
            <a:r>
              <a:rPr lang="en-US" b="1" dirty="0"/>
              <a:t>DHCP</a:t>
            </a:r>
            <a:r>
              <a:rPr lang="en-US" dirty="0"/>
              <a:t>) is a protocol for getting a dynamic IP address</a:t>
            </a:r>
          </a:p>
          <a:p>
            <a:r>
              <a:rPr lang="en-US" dirty="0"/>
              <a:t>The socket programming we've been talking about requires an IP address for a client</a:t>
            </a:r>
          </a:p>
          <a:p>
            <a:pPr lvl="1"/>
            <a:r>
              <a:rPr lang="en-US" dirty="0"/>
              <a:t>That's where messages are sent back to</a:t>
            </a:r>
          </a:p>
          <a:p>
            <a:r>
              <a:rPr lang="en-US" dirty="0"/>
              <a:t>So how do you receive a message if you don't have an IP address…because you're trying to get an IP address?</a:t>
            </a:r>
          </a:p>
          <a:p>
            <a:r>
              <a:rPr lang="en-US" b="1" dirty="0"/>
              <a:t>Broadcasting!</a:t>
            </a:r>
          </a:p>
        </p:txBody>
      </p:sp>
    </p:spTree>
    <p:extLst>
      <p:ext uri="{BB962C8B-B14F-4D97-AF65-F5344CB8AC3E}">
        <p14:creationId xmlns:p14="http://schemas.microsoft.com/office/powerpoint/2010/main" val="123727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630DB-421E-4DCC-84BE-63574FC14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8FB7C-8932-4834-A1E9-FD0C1923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4008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Instead of sending a message point to point, DHCP messages are broadcast via UDP on port 67</a:t>
            </a:r>
          </a:p>
          <a:p>
            <a:pPr lvl="1"/>
            <a:r>
              <a:rPr lang="en-US" dirty="0"/>
              <a:t>The destination is the special IP address 255.255.255.255 reserved for broadcasting</a:t>
            </a:r>
          </a:p>
          <a:p>
            <a:pPr lvl="1"/>
            <a:r>
              <a:rPr lang="en-US" dirty="0"/>
              <a:t>The source is the special IP address 0.0.0.0 indicating no valid IP</a:t>
            </a:r>
          </a:p>
          <a:p>
            <a:r>
              <a:rPr lang="en-US" dirty="0"/>
              <a:t>A DHCP server receives messages and responds with an IP address</a:t>
            </a:r>
          </a:p>
          <a:p>
            <a:r>
              <a:rPr lang="en-US" dirty="0"/>
              <a:t>Other devices ignore the messages</a:t>
            </a:r>
          </a:p>
          <a:p>
            <a:endParaRPr lang="en-US" dirty="0"/>
          </a:p>
        </p:txBody>
      </p:sp>
      <p:pic>
        <p:nvPicPr>
          <p:cNvPr id="1026" name="Picture 2" descr="Sequence of DHCP messages across a network">
            <a:extLst>
              <a:ext uri="{FF2B5EF4-FFF2-40B4-BE49-F238E27FC236}">
                <a16:creationId xmlns:a16="http://schemas.microsoft.com/office/drawing/2014/main" id="{FEDC12DE-564D-4F25-A6CF-AA4525486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133600"/>
            <a:ext cx="5088709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84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63588-F52F-4B48-80B1-B6AFB57C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97F26-4A5C-41D1-B68E-DE9A66975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DHCP is more complex than HTTP or DNS since it's got multiple steps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The new device broadcasts a DHCP discover message asking for an IP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The DHCP server broadcasts a DHCP offer message offering an IP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The new device broadcasts a DHCP request message asking to take the IP it was offered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The DHCP server broadcasts a DHCP ACK message acknowledging that the device has been assigned the address in question</a:t>
            </a:r>
          </a:p>
          <a:p>
            <a:r>
              <a:rPr lang="en-US" dirty="0"/>
              <a:t>Like DNS, the device uses a random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xid</a:t>
            </a:r>
            <a:r>
              <a:rPr lang="en-US" dirty="0"/>
              <a:t> to keep different requests straight</a:t>
            </a:r>
          </a:p>
          <a:p>
            <a:r>
              <a:rPr lang="en-US" dirty="0"/>
              <a:t>When the device requests the IP it's been offered, it increments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xid</a:t>
            </a:r>
            <a:r>
              <a:rPr lang="en-US" dirty="0"/>
              <a:t> by 1</a:t>
            </a:r>
          </a:p>
        </p:txBody>
      </p:sp>
    </p:spTree>
    <p:extLst>
      <p:ext uri="{BB962C8B-B14F-4D97-AF65-F5344CB8AC3E}">
        <p14:creationId xmlns:p14="http://schemas.microsoft.com/office/powerpoint/2010/main" val="225465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8353</TotalTime>
  <Words>2097</Words>
  <Application>Microsoft Office PowerPoint</Application>
  <PresentationFormat>Widescreen</PresentationFormat>
  <Paragraphs>252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2</vt:lpstr>
      <vt:lpstr>Broadcasting</vt:lpstr>
      <vt:lpstr>Static and dynamic IP addresses</vt:lpstr>
      <vt:lpstr>DHCP</vt:lpstr>
      <vt:lpstr>Broadcasting</vt:lpstr>
      <vt:lpstr>DHCP steps</vt:lpstr>
      <vt:lpstr>DHCP example</vt:lpstr>
      <vt:lpstr>Internet</vt:lpstr>
      <vt:lpstr>Internet</vt:lpstr>
      <vt:lpstr>Reliability</vt:lpstr>
      <vt:lpstr>A deeper dive into the layers</vt:lpstr>
      <vt:lpstr>Application Layer</vt:lpstr>
      <vt:lpstr>Peer-to-peer applications</vt:lpstr>
      <vt:lpstr>P2P examples</vt:lpstr>
      <vt:lpstr>Content delivery networks</vt:lpstr>
      <vt:lpstr>Overlay networks</vt:lpstr>
      <vt:lpstr>Overlay networks</vt:lpstr>
      <vt:lpstr>Characteristics of P2P networks</vt:lpstr>
      <vt:lpstr>More characteristics of P2P networks</vt:lpstr>
      <vt:lpstr>Transport Layer</vt:lpstr>
      <vt:lpstr>Transport layer</vt:lpstr>
      <vt:lpstr>UDP</vt:lpstr>
      <vt:lpstr>Checksum</vt:lpstr>
      <vt:lpstr>Actual code for checksum</vt:lpstr>
      <vt:lpstr>Example UDP segments</vt:lpstr>
      <vt:lpstr>Unreliability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981</cp:revision>
  <dcterms:created xsi:type="dcterms:W3CDTF">2009-08-24T20:26:10Z</dcterms:created>
  <dcterms:modified xsi:type="dcterms:W3CDTF">2025-03-03T15:08:28Z</dcterms:modified>
</cp:coreProperties>
</file>